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256" r:id="rId2"/>
    <p:sldId id="257" r:id="rId3"/>
    <p:sldId id="258" r:id="rId4"/>
    <p:sldId id="259" r:id="rId5"/>
    <p:sldId id="263" r:id="rId6"/>
    <p:sldId id="264" r:id="rId7"/>
    <p:sldId id="261" r:id="rId8"/>
    <p:sldId id="265" r:id="rId9"/>
  </p:sldIdLst>
  <p:sldSz cx="13004800" cy="9753600"/>
  <p:notesSz cx="6797675" cy="9929813"/>
  <p:defaultTextStyle>
    <a:defPPr>
      <a:defRPr lang="it-IT"/>
    </a:defPPr>
    <a:lvl1pPr algn="l" defTabSz="584200" rtl="0" fontAlgn="base">
      <a:spcBef>
        <a:spcPct val="0"/>
      </a:spcBef>
      <a:spcAft>
        <a:spcPct val="0"/>
      </a:spcAft>
      <a:defRPr sz="2800" kern="1200">
        <a:solidFill>
          <a:srgbClr val="5C5C5C"/>
        </a:solidFill>
        <a:latin typeface="Iowan Old Style Italic"/>
        <a:ea typeface="Iowan Old Style Italic"/>
        <a:cs typeface="Iowan Old Style Italic"/>
        <a:sym typeface="Iowan Old Style Italic"/>
      </a:defRPr>
    </a:lvl1pPr>
    <a:lvl2pPr marL="457200" indent="-228600" algn="l" defTabSz="584200" rtl="0" fontAlgn="base">
      <a:spcBef>
        <a:spcPct val="0"/>
      </a:spcBef>
      <a:spcAft>
        <a:spcPct val="0"/>
      </a:spcAft>
      <a:defRPr sz="2800" kern="1200">
        <a:solidFill>
          <a:srgbClr val="5C5C5C"/>
        </a:solidFill>
        <a:latin typeface="Iowan Old Style Italic"/>
        <a:ea typeface="Iowan Old Style Italic"/>
        <a:cs typeface="Iowan Old Style Italic"/>
        <a:sym typeface="Iowan Old Style Italic"/>
      </a:defRPr>
    </a:lvl2pPr>
    <a:lvl3pPr marL="914400" indent="-457200" algn="l" defTabSz="584200" rtl="0" fontAlgn="base">
      <a:spcBef>
        <a:spcPct val="0"/>
      </a:spcBef>
      <a:spcAft>
        <a:spcPct val="0"/>
      </a:spcAft>
      <a:defRPr sz="2800" kern="1200">
        <a:solidFill>
          <a:srgbClr val="5C5C5C"/>
        </a:solidFill>
        <a:latin typeface="Iowan Old Style Italic"/>
        <a:ea typeface="Iowan Old Style Italic"/>
        <a:cs typeface="Iowan Old Style Italic"/>
        <a:sym typeface="Iowan Old Style Italic"/>
      </a:defRPr>
    </a:lvl3pPr>
    <a:lvl4pPr marL="1371600" indent="-685800" algn="l" defTabSz="584200" rtl="0" fontAlgn="base">
      <a:spcBef>
        <a:spcPct val="0"/>
      </a:spcBef>
      <a:spcAft>
        <a:spcPct val="0"/>
      </a:spcAft>
      <a:defRPr sz="2800" kern="1200">
        <a:solidFill>
          <a:srgbClr val="5C5C5C"/>
        </a:solidFill>
        <a:latin typeface="Iowan Old Style Italic"/>
        <a:ea typeface="Iowan Old Style Italic"/>
        <a:cs typeface="Iowan Old Style Italic"/>
        <a:sym typeface="Iowan Old Style Italic"/>
      </a:defRPr>
    </a:lvl4pPr>
    <a:lvl5pPr marL="1828800" indent="-914400" algn="l" defTabSz="584200" rtl="0" fontAlgn="base">
      <a:spcBef>
        <a:spcPct val="0"/>
      </a:spcBef>
      <a:spcAft>
        <a:spcPct val="0"/>
      </a:spcAft>
      <a:defRPr sz="2800" kern="1200">
        <a:solidFill>
          <a:srgbClr val="5C5C5C"/>
        </a:solidFill>
        <a:latin typeface="Iowan Old Style Italic"/>
        <a:ea typeface="Iowan Old Style Italic"/>
        <a:cs typeface="Iowan Old Style Italic"/>
        <a:sym typeface="Iowan Old Style Italic"/>
      </a:defRPr>
    </a:lvl5pPr>
    <a:lvl6pPr marL="2286000" algn="l" defTabSz="914400" rtl="0" eaLnBrk="1" latinLnBrk="0" hangingPunct="1">
      <a:defRPr sz="2800" kern="1200">
        <a:solidFill>
          <a:srgbClr val="5C5C5C"/>
        </a:solidFill>
        <a:latin typeface="Iowan Old Style Italic"/>
        <a:ea typeface="Iowan Old Style Italic"/>
        <a:cs typeface="Iowan Old Style Italic"/>
        <a:sym typeface="Iowan Old Style Italic"/>
      </a:defRPr>
    </a:lvl6pPr>
    <a:lvl7pPr marL="2743200" algn="l" defTabSz="914400" rtl="0" eaLnBrk="1" latinLnBrk="0" hangingPunct="1">
      <a:defRPr sz="2800" kern="1200">
        <a:solidFill>
          <a:srgbClr val="5C5C5C"/>
        </a:solidFill>
        <a:latin typeface="Iowan Old Style Italic"/>
        <a:ea typeface="Iowan Old Style Italic"/>
        <a:cs typeface="Iowan Old Style Italic"/>
        <a:sym typeface="Iowan Old Style Italic"/>
      </a:defRPr>
    </a:lvl7pPr>
    <a:lvl8pPr marL="3200400" algn="l" defTabSz="914400" rtl="0" eaLnBrk="1" latinLnBrk="0" hangingPunct="1">
      <a:defRPr sz="2800" kern="1200">
        <a:solidFill>
          <a:srgbClr val="5C5C5C"/>
        </a:solidFill>
        <a:latin typeface="Iowan Old Style Italic"/>
        <a:ea typeface="Iowan Old Style Italic"/>
        <a:cs typeface="Iowan Old Style Italic"/>
        <a:sym typeface="Iowan Old Style Italic"/>
      </a:defRPr>
    </a:lvl8pPr>
    <a:lvl9pPr marL="3657600" algn="l" defTabSz="914400" rtl="0" eaLnBrk="1" latinLnBrk="0" hangingPunct="1">
      <a:defRPr sz="2800" kern="1200">
        <a:solidFill>
          <a:srgbClr val="5C5C5C"/>
        </a:solidFill>
        <a:latin typeface="Iowan Old Style Italic"/>
        <a:ea typeface="Iowan Old Style Italic"/>
        <a:cs typeface="Iowan Old Style Italic"/>
        <a:sym typeface="Iowan Old Style Italic"/>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51" autoAdjust="0"/>
    <p:restoredTop sz="96395" autoAdjust="0"/>
  </p:normalViewPr>
  <p:slideViewPr>
    <p:cSldViewPr>
      <p:cViewPr varScale="1">
        <p:scale>
          <a:sx n="69" d="100"/>
          <a:sy n="69" d="100"/>
        </p:scale>
        <p:origin x="816" y="66"/>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pPr>
              <a:defRPr/>
            </a:pPr>
            <a:endParaRPr lang="it-IT"/>
          </a:p>
        </p:txBody>
      </p:sp>
      <p:sp>
        <p:nvSpPr>
          <p:cNvPr id="3" name="Segnaposto data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smtClean="0"/>
            </a:lvl1pPr>
          </a:lstStyle>
          <a:p>
            <a:pPr>
              <a:defRPr/>
            </a:pPr>
            <a:fld id="{3DDCC55F-3E82-4BA2-8137-E73C52257D1D}" type="datetimeFigureOut">
              <a:rPr lang="it-IT"/>
              <a:pPr>
                <a:defRPr/>
              </a:pPr>
              <a:t>09/03/2017</a:t>
            </a:fld>
            <a:endParaRPr lang="it-IT"/>
          </a:p>
        </p:txBody>
      </p:sp>
      <p:sp>
        <p:nvSpPr>
          <p:cNvPr id="4" name="Segnaposto piè di pagina 3"/>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pPr>
              <a:defRPr/>
            </a:pPr>
            <a:endParaRPr lang="it-IT"/>
          </a:p>
        </p:txBody>
      </p:sp>
      <p:sp>
        <p:nvSpPr>
          <p:cNvPr id="5" name="Segnaposto numero diapositiva 4"/>
          <p:cNvSpPr>
            <a:spLocks noGrp="1"/>
          </p:cNvSpPr>
          <p:nvPr>
            <p:ph type="sldNum" sz="quarter" idx="3"/>
          </p:nvPr>
        </p:nvSpPr>
        <p:spPr>
          <a:xfrm>
            <a:off x="3849688" y="9431338"/>
            <a:ext cx="2946400" cy="498475"/>
          </a:xfrm>
          <a:prstGeom prst="rect">
            <a:avLst/>
          </a:prstGeom>
        </p:spPr>
        <p:txBody>
          <a:bodyPr vert="horz" lIns="91440" tIns="45720" rIns="91440" bIns="45720" rtlCol="0" anchor="b"/>
          <a:lstStyle>
            <a:lvl1pPr algn="r">
              <a:defRPr sz="1200" smtClean="0"/>
            </a:lvl1pPr>
          </a:lstStyle>
          <a:p>
            <a:pPr>
              <a:defRPr/>
            </a:pPr>
            <a:fld id="{3FD9942C-6181-42A2-ACB7-3B05C24B79AE}" type="slidenum">
              <a:rPr lang="it-IT"/>
              <a:pPr>
                <a:defRPr/>
              </a:pPr>
              <a:t>‹N›</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Shape 125"/>
          <p:cNvSpPr>
            <a:spLocks noGrp="1" noRot="1" noChangeAspect="1"/>
          </p:cNvSpPr>
          <p:nvPr>
            <p:ph type="sldImg"/>
          </p:nvPr>
        </p:nvSpPr>
        <p:spPr bwMode="auto">
          <a:xfrm>
            <a:off x="915988" y="744538"/>
            <a:ext cx="4965700" cy="3724275"/>
          </a:xfrm>
          <a:prstGeom prst="rect">
            <a:avLst/>
          </a:prstGeom>
          <a:noFill/>
          <a:ln w="9525">
            <a:noFill/>
            <a:miter lim="800000"/>
            <a:headEnd/>
            <a:tailEnd/>
          </a:ln>
        </p:spPr>
      </p:sp>
      <p:sp>
        <p:nvSpPr>
          <p:cNvPr id="15363" name="Shape 126"/>
          <p:cNvSpPr>
            <a:spLocks noGrp="1"/>
          </p:cNvSpPr>
          <p:nvPr>
            <p:ph type="body" sz="quarter" idx="1"/>
          </p:nvPr>
        </p:nvSpPr>
        <p:spPr bwMode="auto">
          <a:xfrm>
            <a:off x="906463" y="4716463"/>
            <a:ext cx="4984750" cy="44688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it-IT" smtClean="0">
              <a:sym typeface="Helvetica Neue"/>
            </a:endParaRPr>
          </a:p>
        </p:txBody>
      </p:sp>
    </p:spTree>
  </p:cSld>
  <p:clrMap bg1="lt1" tx1="dk1" bg2="lt2" tx2="dk2" accent1="accent1" accent2="accent2" accent3="accent3" accent4="accent4" accent5="accent5" accent6="accent6" hlink="hlink" folHlink="folHlink"/>
  <p:notesStyle>
    <a:lvl1pPr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1pPr>
    <a:lvl2pPr marL="742950" indent="-28575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2pPr>
    <a:lvl3pPr marL="1143000" indent="-22860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3pPr>
    <a:lvl4pPr marL="1600200" indent="-22860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4pPr>
    <a:lvl5pPr marL="2057400" indent="-22860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egnaposto immagine diapositiva 1"/>
          <p:cNvSpPr>
            <a:spLocks noGrp="1" noRot="1" noChangeAspect="1"/>
          </p:cNvSpPr>
          <p:nvPr>
            <p:ph type="sldImg"/>
          </p:nvPr>
        </p:nvSpPr>
        <p:spPr/>
      </p:sp>
      <p:sp>
        <p:nvSpPr>
          <p:cNvPr id="24578" name="Segnaposto note 2"/>
          <p:cNvSpPr>
            <a:spLocks noGrp="1"/>
          </p:cNvSpPr>
          <p:nvPr>
            <p:ph type="body" idx="1"/>
          </p:nvPr>
        </p:nvSpPr>
        <p:spPr/>
        <p:txBody>
          <a:bodyPr/>
          <a:lstStyle/>
          <a:p>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olo e sottotitolo">
    <p:spTree>
      <p:nvGrpSpPr>
        <p:cNvPr id="1" name=""/>
        <p:cNvGrpSpPr/>
        <p:nvPr/>
      </p:nvGrpSpPr>
      <p:grpSpPr>
        <a:xfrm>
          <a:off x="0" y="0"/>
          <a:ext cx="0" cy="0"/>
          <a:chOff x="0" y="0"/>
          <a:chExt cx="0" cy="0"/>
        </a:xfrm>
      </p:grpSpPr>
      <p:sp>
        <p:nvSpPr>
          <p:cNvPr id="11" name="Shape 11"/>
          <p:cNvSpPr>
            <a:spLocks noGrp="1"/>
          </p:cNvSpPr>
          <p:nvPr>
            <p:ph type="body" sz="quarter" idx="13"/>
          </p:nvPr>
        </p:nvSpPr>
        <p:spPr>
          <a:xfrm>
            <a:off x="571500" y="5588001"/>
            <a:ext cx="11875780" cy="3"/>
          </a:xfrm>
          <a:prstGeom prst="line">
            <a:avLst/>
          </a:prstGeom>
          <a:ln w="38100" cap="rnd">
            <a:solidFill>
              <a:srgbClr val="747676"/>
            </a:solidFill>
            <a:custDash>
              <a:ds d="100000" sp="200000"/>
            </a:custDash>
            <a:round/>
          </a:ln>
        </p:spPr>
        <p:txBody>
          <a:bodyPr anchor="ctr">
            <a:noAutofit/>
          </a:bodyPr>
          <a:lstStyle/>
          <a:p>
            <a:endParaRPr/>
          </a:p>
        </p:txBody>
      </p:sp>
      <p:sp>
        <p:nvSpPr>
          <p:cNvPr id="12" name="Shape 12"/>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1">
                <a:solidFill>
                  <a:srgbClr val="5C5C5C"/>
                </a:solidFill>
              </a:defRPr>
            </a:lvl1pPr>
          </a:lstStyle>
          <a:p>
            <a:r>
              <a:t>Titolo Testo</a:t>
            </a:r>
          </a:p>
        </p:txBody>
      </p:sp>
      <p:sp>
        <p:nvSpPr>
          <p:cNvPr id="13" name="Shape 13"/>
          <p:cNvSpPr>
            <a:spLocks noGrp="1"/>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1pPr>
            <a:lvl2pPr marL="0" indent="228611"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2pPr>
            <a:lvl3pPr marL="0" indent="457223"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3pPr>
            <a:lvl4pPr marL="0" indent="685834"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4pPr>
            <a:lvl5pPr marL="0" indent="914446"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5pPr>
          </a:lstStyle>
          <a:p>
            <a:r>
              <a:t>Corpo livello uno</a:t>
            </a:r>
          </a:p>
          <a:p>
            <a:pPr lvl="1"/>
            <a:r>
              <a:t>Corpo livello due</a:t>
            </a:r>
          </a:p>
          <a:p>
            <a:pPr lvl="2"/>
            <a:r>
              <a:t>Corpo livello tre</a:t>
            </a:r>
          </a:p>
          <a:p>
            <a:pPr lvl="3"/>
            <a:r>
              <a:t>Corpo livello quattro</a:t>
            </a:r>
          </a:p>
          <a:p>
            <a:pPr lvl="4"/>
            <a:r>
              <a:t>Corpo livello cinque</a:t>
            </a:r>
          </a:p>
        </p:txBody>
      </p:sp>
      <p:sp>
        <p:nvSpPr>
          <p:cNvPr id="5" name="Shape 14"/>
          <p:cNvSpPr>
            <a:spLocks noGrp="1"/>
          </p:cNvSpPr>
          <p:nvPr>
            <p:ph type="sldNum" sz="quarter" idx="14"/>
          </p:nvPr>
        </p:nvSpPr>
        <p:spPr>
          <a:xfrm>
            <a:off x="12011025" y="9188450"/>
            <a:ext cx="387350" cy="349250"/>
          </a:xfrm>
        </p:spPr>
        <p:txBody>
          <a:bodyPr/>
          <a:lstStyle>
            <a:lvl1pPr>
              <a:defRPr/>
            </a:lvl1pPr>
          </a:lstStyle>
          <a:p>
            <a:pPr>
              <a:defRPr/>
            </a:pPr>
            <a:fld id="{BAD54A74-9191-4815-A204-9019CBA0F8A7}" type="slidenum">
              <a:rPr lang="it-IT"/>
              <a:pPr>
                <a:defRPr/>
              </a:pPr>
              <a:t>‹N›</a:t>
            </a:fld>
            <a:endParaRPr lang="it-IT"/>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4" name="Shape 101"/>
          <p:cNvSpPr>
            <a:spLocks noChangeArrowheads="1"/>
          </p:cNvSpPr>
          <p:nvPr/>
        </p:nvSpPr>
        <p:spPr bwMode="auto">
          <a:xfrm>
            <a:off x="508000" y="2014538"/>
            <a:ext cx="1449388" cy="2689225"/>
          </a:xfrm>
          <a:prstGeom prst="rect">
            <a:avLst/>
          </a:prstGeom>
          <a:noFill/>
          <a:ln w="12700">
            <a:noFill/>
            <a:miter lim="400000"/>
            <a:headEnd/>
            <a:tailEnd/>
          </a:ln>
        </p:spPr>
        <p:txBody>
          <a:bodyPr wrap="none" lIns="50800" tIns="50800" rIns="50800" bIns="50800" anchor="ctr">
            <a:spAutoFit/>
          </a:bodyPr>
          <a:lstStyle/>
          <a:p>
            <a:pPr hangingPunct="0">
              <a:lnSpc>
                <a:spcPct val="80000"/>
              </a:lnSpc>
              <a:tabLst>
                <a:tab pos="355618" algn="l"/>
                <a:tab pos="711236" algn="l"/>
                <a:tab pos="1066853" algn="l"/>
                <a:tab pos="1422471" algn="l"/>
                <a:tab pos="1778089" algn="l"/>
                <a:tab pos="2133707" algn="l"/>
                <a:tab pos="2489324" algn="l"/>
                <a:tab pos="2844942" algn="l"/>
                <a:tab pos="3200560" algn="l"/>
                <a:tab pos="3556178" algn="l"/>
                <a:tab pos="3911796" algn="l"/>
                <a:tab pos="4267413" algn="l"/>
              </a:tabLst>
              <a:defRPr/>
            </a:pPr>
            <a:r>
              <a:rPr lang="it-IT" sz="21001" b="1">
                <a:solidFill>
                  <a:srgbClr val="E4E4E4"/>
                </a:solidFill>
                <a:latin typeface="Baskerville"/>
                <a:ea typeface="Baskerville"/>
                <a:cs typeface="Baskerville"/>
                <a:sym typeface="Baskerville"/>
              </a:rPr>
              <a:t>“</a:t>
            </a:r>
          </a:p>
        </p:txBody>
      </p:sp>
      <p:sp>
        <p:nvSpPr>
          <p:cNvPr id="102" name="Shape 102"/>
          <p:cNvSpPr>
            <a:spLocks noGrp="1"/>
          </p:cNvSpPr>
          <p:nvPr>
            <p:ph type="body" sz="quarter" idx="13"/>
          </p:nvPr>
        </p:nvSpPr>
        <p:spPr>
          <a:xfrm>
            <a:off x="1943100" y="3870537"/>
            <a:ext cx="10490200" cy="841256"/>
          </a:xfrm>
          <a:prstGeom prst="rect">
            <a:avLst/>
          </a:prstGeom>
        </p:spPr>
        <p:txBody>
          <a:bodyPr>
            <a:spAutoFit/>
          </a:bodyPr>
          <a:lstStyle>
            <a:lvl1pPr marL="0" indent="0">
              <a:spcBef>
                <a:spcPts val="1600"/>
              </a:spcBef>
              <a:buSzTx/>
              <a:buFontTx/>
              <a:buNone/>
              <a:defRPr sz="4800">
                <a:solidFill>
                  <a:srgbClr val="747676"/>
                </a:solidFill>
              </a:defRPr>
            </a:lvl1pPr>
          </a:lstStyle>
          <a:p>
            <a:r>
              <a:t>Inserisci qui una citazione.</a:t>
            </a:r>
          </a:p>
        </p:txBody>
      </p:sp>
      <p:sp>
        <p:nvSpPr>
          <p:cNvPr id="103" name="Shape 103"/>
          <p:cNvSpPr>
            <a:spLocks noGrp="1"/>
          </p:cNvSpPr>
          <p:nvPr>
            <p:ph type="body" sz="quarter" idx="14"/>
          </p:nvPr>
        </p:nvSpPr>
        <p:spPr>
          <a:xfrm>
            <a:off x="1943100" y="7772403"/>
            <a:ext cx="10490200" cy="619657"/>
          </a:xfrm>
          <a:prstGeom prst="rect">
            <a:avLst/>
          </a:prstGeom>
        </p:spPr>
        <p:txBody>
          <a:bodyPr>
            <a:spAutoFit/>
          </a:bodyPr>
          <a:lstStyle>
            <a:lvl1pPr marL="0" indent="0" algn="r">
              <a:lnSpc>
                <a:spcPct val="70000"/>
              </a:lnSpc>
              <a:spcBef>
                <a:spcPts val="1600"/>
              </a:spcBef>
              <a:buSzTx/>
              <a:buFontTx/>
              <a:buNone/>
              <a:defRPr sz="4800">
                <a:solidFill>
                  <a:srgbClr val="6B6D6D"/>
                </a:solidFill>
                <a:latin typeface="Iowan Old Style Italic"/>
                <a:ea typeface="Iowan Old Style Italic"/>
                <a:cs typeface="Iowan Old Style Italic"/>
                <a:sym typeface="Iowan Old Style Italic"/>
              </a:defRPr>
            </a:lvl1pPr>
          </a:lstStyle>
          <a:p>
            <a:r>
              <a:t>–Giovanni Mela</a:t>
            </a:r>
          </a:p>
        </p:txBody>
      </p:sp>
      <p:sp>
        <p:nvSpPr>
          <p:cNvPr id="5" name="Shape 104"/>
          <p:cNvSpPr>
            <a:spLocks noGrp="1"/>
          </p:cNvSpPr>
          <p:nvPr>
            <p:ph type="sldNum" sz="quarter" idx="15"/>
          </p:nvPr>
        </p:nvSpPr>
        <p:spPr/>
        <p:txBody>
          <a:bodyPr/>
          <a:lstStyle>
            <a:lvl1pPr>
              <a:defRPr/>
            </a:lvl1pPr>
          </a:lstStyle>
          <a:p>
            <a:pPr>
              <a:defRPr/>
            </a:pPr>
            <a:fld id="{22AA2FCB-9E7B-479C-B322-22AA391C2B4A}" type="slidenum">
              <a:rPr lang="it-IT"/>
              <a:pPr>
                <a:defRPr/>
              </a:pPr>
              <a:t>‹N›</a:t>
            </a:fld>
            <a:endParaRPr lang="it-IT"/>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11" name="Shape 111"/>
          <p:cNvSpPr>
            <a:spLocks noGrp="1"/>
          </p:cNvSpPr>
          <p:nvPr>
            <p:ph type="pic" idx="13"/>
          </p:nvPr>
        </p:nvSpPr>
        <p:spPr>
          <a:xfrm>
            <a:off x="0" y="0"/>
            <a:ext cx="13004800" cy="9753600"/>
          </a:xfrm>
          <a:prstGeom prst="rect">
            <a:avLst/>
          </a:prstGeom>
        </p:spPr>
        <p:txBody>
          <a:bodyPr lIns="91439" tIns="45719" rIns="91439" bIns="45719">
            <a:noAutofit/>
          </a:bodyPr>
          <a:lstStyle/>
          <a:p>
            <a:pPr lvl="0"/>
            <a:endParaRPr noProof="0">
              <a:sym typeface="Iowan Old Style Roman"/>
            </a:endParaRPr>
          </a:p>
        </p:txBody>
      </p:sp>
      <p:sp>
        <p:nvSpPr>
          <p:cNvPr id="3" name="Shape 112"/>
          <p:cNvSpPr>
            <a:spLocks noGrp="1"/>
          </p:cNvSpPr>
          <p:nvPr>
            <p:ph type="sldNum" sz="quarter" idx="14"/>
          </p:nvPr>
        </p:nvSpPr>
        <p:spPr/>
        <p:txBody>
          <a:bodyPr/>
          <a:lstStyle>
            <a:lvl1pPr>
              <a:defRPr>
                <a:solidFill>
                  <a:srgbClr val="CBCBCB"/>
                </a:solidFill>
              </a:defRPr>
            </a:lvl1pPr>
          </a:lstStyle>
          <a:p>
            <a:pPr>
              <a:defRPr/>
            </a:pPr>
            <a:fld id="{16EF033C-255A-4A7B-BF4B-489A0457207A}" type="slidenum">
              <a:rPr lang="it-IT"/>
              <a:pPr>
                <a:defRPr/>
              </a:pPr>
              <a:t>‹N›</a:t>
            </a:fld>
            <a:endParaRPr lang="it-IT"/>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2" name="Shape 4"/>
          <p:cNvSpPr>
            <a:spLocks noGrp="1"/>
          </p:cNvSpPr>
          <p:nvPr>
            <p:ph type="sldNum" sz="quarter" idx="10"/>
          </p:nvPr>
        </p:nvSpPr>
        <p:spPr>
          <a:ln/>
        </p:spPr>
        <p:txBody>
          <a:bodyPr/>
          <a:lstStyle>
            <a:lvl1pPr>
              <a:defRPr/>
            </a:lvl1pPr>
          </a:lstStyle>
          <a:p>
            <a:pPr>
              <a:defRPr/>
            </a:pPr>
            <a:fld id="{B70C5941-12DF-48E1-B5BB-BECAC32FDC1F}" type="slidenum">
              <a:rPr lang="it-IT"/>
              <a:pPr>
                <a:defRPr/>
              </a:pPr>
              <a:t>‹N›</a:t>
            </a:fld>
            <a:endParaRPr lang="it-IT"/>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hape 4"/>
          <p:cNvSpPr>
            <a:spLocks noGrp="1"/>
          </p:cNvSpPr>
          <p:nvPr>
            <p:ph type="sldNum" sz="quarter" idx="10"/>
          </p:nvPr>
        </p:nvSpPr>
        <p:spPr>
          <a:ln/>
        </p:spPr>
        <p:txBody>
          <a:bodyPr/>
          <a:lstStyle>
            <a:lvl1pPr>
              <a:defRPr/>
            </a:lvl1pPr>
          </a:lstStyle>
          <a:p>
            <a:pPr>
              <a:defRPr/>
            </a:pPr>
            <a:fld id="{2D662689-0A5A-46F0-900A-FC00690EA59D}"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Orizzontale">
    <p:spTree>
      <p:nvGrpSpPr>
        <p:cNvPr id="1" name=""/>
        <p:cNvGrpSpPr/>
        <p:nvPr/>
      </p:nvGrpSpPr>
      <p:grpSpPr>
        <a:xfrm>
          <a:off x="0" y="0"/>
          <a:ext cx="0" cy="0"/>
          <a:chOff x="0" y="0"/>
          <a:chExt cx="0" cy="0"/>
        </a:xfrm>
      </p:grpSpPr>
      <p:sp>
        <p:nvSpPr>
          <p:cNvPr id="21" name="Shape 21"/>
          <p:cNvSpPr>
            <a:spLocks noGrp="1"/>
          </p:cNvSpPr>
          <p:nvPr>
            <p:ph type="pic" idx="13"/>
          </p:nvPr>
        </p:nvSpPr>
        <p:spPr>
          <a:xfrm>
            <a:off x="0" y="0"/>
            <a:ext cx="13004800" cy="9753600"/>
          </a:xfrm>
          <a:prstGeom prst="rect">
            <a:avLst/>
          </a:prstGeom>
        </p:spPr>
        <p:txBody>
          <a:bodyPr lIns="91439" tIns="45719" rIns="91439" bIns="45719">
            <a:noAutofit/>
          </a:bodyPr>
          <a:lstStyle/>
          <a:p>
            <a:pPr lvl="0"/>
            <a:endParaRPr noProof="0">
              <a:sym typeface="Iowan Old Style Roman"/>
            </a:endParaRPr>
          </a:p>
        </p:txBody>
      </p:sp>
      <p:sp>
        <p:nvSpPr>
          <p:cNvPr id="22" name="Shape 22"/>
          <p:cNvSpPr>
            <a:spLocks noGrp="1"/>
          </p:cNvSpPr>
          <p:nvPr>
            <p:ph type="body" sz="half" idx="14"/>
          </p:nvPr>
        </p:nvSpPr>
        <p:spPr>
          <a:xfrm>
            <a:off x="0" y="5422900"/>
            <a:ext cx="13004800" cy="3606800"/>
          </a:xfrm>
          <a:prstGeom prst="rect">
            <a:avLst/>
          </a:prstGeom>
          <a:solidFill>
            <a:srgbClr val="FFFFFF"/>
          </a:solidFill>
        </p:spPr>
        <p:txBody>
          <a:bodyPr anchor="ctr">
            <a:noAutofit/>
          </a:bodyPr>
          <a:lstStyle/>
          <a:p>
            <a:endParaRPr/>
          </a:p>
        </p:txBody>
      </p:sp>
      <p:sp>
        <p:nvSpPr>
          <p:cNvPr id="23" name="Shape 23"/>
          <p:cNvSpPr>
            <a:spLocks noGrp="1"/>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endParaRPr/>
          </a:p>
        </p:txBody>
      </p:sp>
      <p:sp>
        <p:nvSpPr>
          <p:cNvPr id="24" name="Shape 24"/>
          <p:cNvSpPr>
            <a:spLocks noGrp="1"/>
          </p:cNvSpPr>
          <p:nvPr>
            <p:ph type="title"/>
          </p:nvPr>
        </p:nvSpPr>
        <p:spPr>
          <a:xfrm>
            <a:off x="571500" y="5562600"/>
            <a:ext cx="11861800" cy="2209800"/>
          </a:xfrm>
          <a:prstGeom prst="rect">
            <a:avLst/>
          </a:prstGeom>
        </p:spPr>
        <p:txBody>
          <a:bodyPr anchor="b"/>
          <a:lstStyle>
            <a:lvl1pPr algn="r">
              <a:lnSpc>
                <a:spcPct val="80000"/>
              </a:lnSpc>
              <a:spcBef>
                <a:spcPts val="0"/>
              </a:spcBef>
              <a:defRPr sz="12101">
                <a:solidFill>
                  <a:srgbClr val="5C5C5C"/>
                </a:solidFill>
              </a:defRPr>
            </a:lvl1pPr>
          </a:lstStyle>
          <a:p>
            <a:r>
              <a:t>Titolo Testo</a:t>
            </a:r>
          </a:p>
        </p:txBody>
      </p:sp>
      <p:sp>
        <p:nvSpPr>
          <p:cNvPr id="25" name="Shape 25"/>
          <p:cNvSpPr>
            <a:spLocks noGrp="1"/>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11"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23"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34"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46"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Corpo livello uno</a:t>
            </a:r>
          </a:p>
          <a:p>
            <a:pPr lvl="1"/>
            <a:r>
              <a:t>Corpo livello due</a:t>
            </a:r>
          </a:p>
          <a:p>
            <a:pPr lvl="2"/>
            <a:r>
              <a:t>Corpo livello tre</a:t>
            </a:r>
          </a:p>
          <a:p>
            <a:pPr lvl="3"/>
            <a:r>
              <a:t>Corpo livello quattro</a:t>
            </a:r>
          </a:p>
          <a:p>
            <a:pPr lvl="4"/>
            <a:r>
              <a:t>Corpo livello cinque</a:t>
            </a:r>
          </a:p>
        </p:txBody>
      </p:sp>
      <p:sp>
        <p:nvSpPr>
          <p:cNvPr id="7" name="Shape 26"/>
          <p:cNvSpPr>
            <a:spLocks noGrp="1"/>
          </p:cNvSpPr>
          <p:nvPr>
            <p:ph type="sldNum" sz="quarter" idx="16"/>
          </p:nvPr>
        </p:nvSpPr>
        <p:spPr>
          <a:xfrm>
            <a:off x="12014200" y="9194800"/>
            <a:ext cx="387350" cy="349250"/>
          </a:xfrm>
        </p:spPr>
        <p:txBody>
          <a:bodyPr/>
          <a:lstStyle>
            <a:lvl1pPr>
              <a:defRPr>
                <a:solidFill>
                  <a:srgbClr val="CBCBCB"/>
                </a:solidFill>
              </a:defRPr>
            </a:lvl1pPr>
          </a:lstStyle>
          <a:p>
            <a:pPr>
              <a:defRPr/>
            </a:pPr>
            <a:fld id="{F9990E99-C5C5-44DB-83B3-BEDDDEB56530}" type="slidenum">
              <a:rPr lang="it-IT"/>
              <a:pPr>
                <a:defRPr/>
              </a:pPr>
              <a:t>‹N›</a:t>
            </a:fld>
            <a:endParaRPr lang="it-IT"/>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 Centrato">
    <p:spTree>
      <p:nvGrpSpPr>
        <p:cNvPr id="1" name=""/>
        <p:cNvGrpSpPr/>
        <p:nvPr/>
      </p:nvGrpSpPr>
      <p:grpSpPr>
        <a:xfrm>
          <a:off x="0" y="0"/>
          <a:ext cx="0" cy="0"/>
          <a:chOff x="0" y="0"/>
          <a:chExt cx="0" cy="0"/>
        </a:xfrm>
      </p:grpSpPr>
      <p:sp>
        <p:nvSpPr>
          <p:cNvPr id="33" name="Shape 33"/>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1">
                <a:solidFill>
                  <a:srgbClr val="5C5C5C"/>
                </a:solidFill>
              </a:defRPr>
            </a:lvl1pPr>
          </a:lstStyle>
          <a:p>
            <a:r>
              <a:t>Titolo Testo</a:t>
            </a:r>
          </a:p>
        </p:txBody>
      </p:sp>
      <p:sp>
        <p:nvSpPr>
          <p:cNvPr id="3" name="Shape 34"/>
          <p:cNvSpPr>
            <a:spLocks noGrp="1"/>
          </p:cNvSpPr>
          <p:nvPr>
            <p:ph type="sldNum" sz="quarter" idx="10"/>
          </p:nvPr>
        </p:nvSpPr>
        <p:spPr>
          <a:xfrm>
            <a:off x="12006263" y="9188450"/>
            <a:ext cx="387350" cy="349250"/>
          </a:xfrm>
        </p:spPr>
        <p:txBody>
          <a:bodyPr/>
          <a:lstStyle>
            <a:lvl1pPr>
              <a:defRPr/>
            </a:lvl1pPr>
          </a:lstStyle>
          <a:p>
            <a:pPr>
              <a:defRPr/>
            </a:pPr>
            <a:fld id="{2F789245-1CCA-4E9C-B604-4219985D354A}" type="slidenum">
              <a:rPr lang="it-IT"/>
              <a:pPr>
                <a:defRPr/>
              </a:pPr>
              <a:t>‹N›</a:t>
            </a:fld>
            <a:endParaRPr lang="it-IT"/>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cale">
    <p:spTree>
      <p:nvGrpSpPr>
        <p:cNvPr id="1" name=""/>
        <p:cNvGrpSpPr/>
        <p:nvPr/>
      </p:nvGrpSpPr>
      <p:grpSpPr>
        <a:xfrm>
          <a:off x="0" y="0"/>
          <a:ext cx="0" cy="0"/>
          <a:chOff x="0" y="0"/>
          <a:chExt cx="0" cy="0"/>
        </a:xfrm>
      </p:grpSpPr>
      <p:sp>
        <p:nvSpPr>
          <p:cNvPr id="41" name="Shape 41"/>
          <p:cNvSpPr>
            <a:spLocks noGrp="1"/>
          </p:cNvSpPr>
          <p:nvPr>
            <p:ph type="pic" idx="13"/>
          </p:nvPr>
        </p:nvSpPr>
        <p:spPr>
          <a:xfrm>
            <a:off x="7531100" y="0"/>
            <a:ext cx="5473700" cy="9753600"/>
          </a:xfrm>
          <a:prstGeom prst="rect">
            <a:avLst/>
          </a:prstGeom>
        </p:spPr>
        <p:txBody>
          <a:bodyPr lIns="91439" tIns="45719" rIns="91439" bIns="45719">
            <a:noAutofit/>
          </a:bodyPr>
          <a:lstStyle/>
          <a:p>
            <a:pPr lvl="0"/>
            <a:endParaRPr noProof="0">
              <a:sym typeface="Iowan Old Style Roman"/>
            </a:endParaRPr>
          </a:p>
        </p:txBody>
      </p:sp>
      <p:sp>
        <p:nvSpPr>
          <p:cNvPr id="42" name="Shape 42"/>
          <p:cNvSpPr>
            <a:spLocks noGrp="1"/>
          </p:cNvSpPr>
          <p:nvPr>
            <p:ph type="body" sz="quarter" idx="14"/>
          </p:nvPr>
        </p:nvSpPr>
        <p:spPr>
          <a:xfrm flipV="1">
            <a:off x="571500" y="7620002"/>
            <a:ext cx="6451600" cy="3"/>
          </a:xfrm>
          <a:prstGeom prst="line">
            <a:avLst/>
          </a:prstGeom>
          <a:ln w="38100" cap="rnd">
            <a:solidFill>
              <a:srgbClr val="747676"/>
            </a:solidFill>
            <a:custDash>
              <a:ds d="100000" sp="200000"/>
            </a:custDash>
            <a:round/>
          </a:ln>
        </p:spPr>
        <p:txBody>
          <a:bodyPr anchor="ctr">
            <a:noAutofit/>
          </a:bodyPr>
          <a:lstStyle/>
          <a:p>
            <a:endParaRPr/>
          </a:p>
        </p:txBody>
      </p:sp>
      <p:sp>
        <p:nvSpPr>
          <p:cNvPr id="43" name="Shape 43"/>
          <p:cNvSpPr>
            <a:spLocks noGrp="1"/>
          </p:cNvSpPr>
          <p:nvPr>
            <p:ph type="title"/>
          </p:nvPr>
        </p:nvSpPr>
        <p:spPr>
          <a:xfrm>
            <a:off x="571500" y="571500"/>
            <a:ext cx="6451600" cy="7213600"/>
          </a:xfrm>
          <a:prstGeom prst="rect">
            <a:avLst/>
          </a:prstGeom>
        </p:spPr>
        <p:txBody>
          <a:bodyPr anchor="b"/>
          <a:lstStyle>
            <a:lvl1pPr algn="r">
              <a:lnSpc>
                <a:spcPct val="80000"/>
              </a:lnSpc>
              <a:spcBef>
                <a:spcPts val="0"/>
              </a:spcBef>
              <a:defRPr sz="12101">
                <a:solidFill>
                  <a:srgbClr val="5C5C5C"/>
                </a:solidFill>
              </a:defRPr>
            </a:lvl1pPr>
          </a:lstStyle>
          <a:p>
            <a:r>
              <a:t>Titolo Testo</a:t>
            </a:r>
          </a:p>
        </p:txBody>
      </p:sp>
      <p:sp>
        <p:nvSpPr>
          <p:cNvPr id="44" name="Shape 44"/>
          <p:cNvSpPr>
            <a:spLocks noGrp="1"/>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11"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23"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34"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46"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Corpo livello uno</a:t>
            </a:r>
          </a:p>
          <a:p>
            <a:pPr lvl="1"/>
            <a:r>
              <a:t>Corpo livello due</a:t>
            </a:r>
          </a:p>
          <a:p>
            <a:pPr lvl="2"/>
            <a:r>
              <a:t>Corpo livello tre</a:t>
            </a:r>
          </a:p>
          <a:p>
            <a:pPr lvl="3"/>
            <a:r>
              <a:t>Corpo livello quattro</a:t>
            </a:r>
          </a:p>
          <a:p>
            <a:pPr lvl="4"/>
            <a:r>
              <a:t>Corpo livello cinque</a:t>
            </a:r>
          </a:p>
        </p:txBody>
      </p:sp>
      <p:sp>
        <p:nvSpPr>
          <p:cNvPr id="6" name="Shape 45"/>
          <p:cNvSpPr>
            <a:spLocks noGrp="1"/>
          </p:cNvSpPr>
          <p:nvPr>
            <p:ph type="sldNum" sz="quarter" idx="15"/>
          </p:nvPr>
        </p:nvSpPr>
        <p:spPr>
          <a:xfrm>
            <a:off x="12014200" y="9194800"/>
            <a:ext cx="387350" cy="349250"/>
          </a:xfrm>
        </p:spPr>
        <p:txBody>
          <a:bodyPr/>
          <a:lstStyle>
            <a:lvl1pPr>
              <a:defRPr>
                <a:solidFill>
                  <a:srgbClr val="CBCBCB"/>
                </a:solidFill>
              </a:defRPr>
            </a:lvl1pPr>
          </a:lstStyle>
          <a:p>
            <a:pPr>
              <a:defRPr/>
            </a:pPr>
            <a:fld id="{E5C43211-7F41-4117-AD3C-E912206D4290}" type="slidenum">
              <a:rPr lang="it-IT"/>
              <a:pPr>
                <a:defRPr/>
              </a:pPr>
              <a:t>‹N›</a:t>
            </a:fld>
            <a:endParaRPr lang="it-IT"/>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52" name="Shape 52"/>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endParaRPr/>
          </a:p>
        </p:txBody>
      </p:sp>
      <p:sp>
        <p:nvSpPr>
          <p:cNvPr id="53" name="Shape 53"/>
          <p:cNvSpPr>
            <a:spLocks noGrp="1"/>
          </p:cNvSpPr>
          <p:nvPr>
            <p:ph type="title"/>
          </p:nvPr>
        </p:nvSpPr>
        <p:spPr>
          <a:prstGeom prst="rect">
            <a:avLst/>
          </a:prstGeom>
        </p:spPr>
        <p:txBody>
          <a:bodyPr/>
          <a:lstStyle/>
          <a:p>
            <a:r>
              <a:t>Titolo Testo</a:t>
            </a:r>
          </a:p>
        </p:txBody>
      </p:sp>
      <p:sp>
        <p:nvSpPr>
          <p:cNvPr id="4" name="Shape 4"/>
          <p:cNvSpPr>
            <a:spLocks noGrp="1"/>
          </p:cNvSpPr>
          <p:nvPr>
            <p:ph type="sldNum" sz="quarter" idx="14"/>
          </p:nvPr>
        </p:nvSpPr>
        <p:spPr>
          <a:ln/>
        </p:spPr>
        <p:txBody>
          <a:bodyPr/>
          <a:lstStyle>
            <a:lvl1pPr>
              <a:defRPr/>
            </a:lvl1pPr>
          </a:lstStyle>
          <a:p>
            <a:pPr>
              <a:defRPr/>
            </a:pPr>
            <a:fld id="{EA902760-D56A-473C-A8DE-1C79CEFC780C}" type="slidenum">
              <a:rPr lang="it-IT"/>
              <a:pPr>
                <a:defRPr/>
              </a:pPr>
              <a:t>‹N›</a:t>
            </a:fld>
            <a:endParaRPr lang="it-IT"/>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61" name="Shape 61"/>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endParaRPr/>
          </a:p>
        </p:txBody>
      </p:sp>
      <p:sp>
        <p:nvSpPr>
          <p:cNvPr id="62" name="Shape 62"/>
          <p:cNvSpPr>
            <a:spLocks noGrp="1"/>
          </p:cNvSpPr>
          <p:nvPr>
            <p:ph type="title"/>
          </p:nvPr>
        </p:nvSpPr>
        <p:spPr>
          <a:prstGeom prst="rect">
            <a:avLst/>
          </a:prstGeom>
        </p:spPr>
        <p:txBody>
          <a:bodyPr/>
          <a:lstStyle/>
          <a:p>
            <a:r>
              <a:t>Titolo Testo</a:t>
            </a:r>
          </a:p>
        </p:txBody>
      </p:sp>
      <p:sp>
        <p:nvSpPr>
          <p:cNvPr id="63" name="Shape 63"/>
          <p:cNvSpPr>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5" name="Shape 4"/>
          <p:cNvSpPr>
            <a:spLocks noGrp="1"/>
          </p:cNvSpPr>
          <p:nvPr>
            <p:ph type="sldNum" sz="quarter" idx="14"/>
          </p:nvPr>
        </p:nvSpPr>
        <p:spPr>
          <a:ln/>
        </p:spPr>
        <p:txBody>
          <a:bodyPr/>
          <a:lstStyle>
            <a:lvl1pPr>
              <a:defRPr/>
            </a:lvl1pPr>
          </a:lstStyle>
          <a:p>
            <a:pPr>
              <a:defRPr/>
            </a:pPr>
            <a:fld id="{5B6A2645-6A39-4A55-B8AF-58C795170BB9}" type="slidenum">
              <a:rPr lang="it-IT"/>
              <a:pPr>
                <a:defRPr/>
              </a:pPr>
              <a:t>‹N›</a:t>
            </a:fld>
            <a:endParaRPr lang="it-IT"/>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71" name="Shape 71"/>
          <p:cNvSpPr>
            <a:spLocks noGrp="1"/>
          </p:cNvSpPr>
          <p:nvPr>
            <p:ph type="pic" idx="13"/>
          </p:nvPr>
        </p:nvSpPr>
        <p:spPr>
          <a:xfrm>
            <a:off x="0" y="0"/>
            <a:ext cx="6438900" cy="9753600"/>
          </a:xfrm>
          <a:prstGeom prst="rect">
            <a:avLst/>
          </a:prstGeom>
        </p:spPr>
        <p:txBody>
          <a:bodyPr lIns="91439" tIns="45719" rIns="91439" bIns="45719">
            <a:noAutofit/>
          </a:bodyPr>
          <a:lstStyle/>
          <a:p>
            <a:pPr lvl="0"/>
            <a:endParaRPr noProof="0">
              <a:sym typeface="Iowan Old Style Roman"/>
            </a:endParaRPr>
          </a:p>
        </p:txBody>
      </p:sp>
      <p:sp>
        <p:nvSpPr>
          <p:cNvPr id="72" name="Shape 72"/>
          <p:cNvSpPr>
            <a:spLocks noGrp="1"/>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endParaRPr/>
          </a:p>
        </p:txBody>
      </p:sp>
      <p:sp>
        <p:nvSpPr>
          <p:cNvPr id="73" name="Shape 73"/>
          <p:cNvSpPr>
            <a:spLocks noGrp="1"/>
          </p:cNvSpPr>
          <p:nvPr>
            <p:ph type="title"/>
          </p:nvPr>
        </p:nvSpPr>
        <p:spPr>
          <a:xfrm>
            <a:off x="7023100" y="723900"/>
            <a:ext cx="5397500" cy="723900"/>
          </a:xfrm>
          <a:prstGeom prst="rect">
            <a:avLst/>
          </a:prstGeom>
        </p:spPr>
        <p:txBody>
          <a:bodyPr/>
          <a:lstStyle/>
          <a:p>
            <a:r>
              <a:t>Titolo Testo</a:t>
            </a:r>
          </a:p>
        </p:txBody>
      </p:sp>
      <p:sp>
        <p:nvSpPr>
          <p:cNvPr id="74" name="Shape 74"/>
          <p:cNvSpPr>
            <a:spLocks noGrp="1"/>
          </p:cNvSpPr>
          <p:nvPr>
            <p:ph type="body" sz="half" idx="1"/>
          </p:nvPr>
        </p:nvSpPr>
        <p:spPr>
          <a:xfrm>
            <a:off x="7023100" y="1803400"/>
            <a:ext cx="5397500" cy="7226300"/>
          </a:xfrm>
          <a:prstGeom prst="rect">
            <a:avLst/>
          </a:prstGeom>
        </p:spPr>
        <p:txBody>
          <a:bodyPr/>
          <a:lstStyle>
            <a:lvl1pPr marL="406420" indent="-406420">
              <a:defRPr sz="2800"/>
            </a:lvl1pPr>
            <a:lvl2pPr marL="812841" indent="-406420">
              <a:defRPr sz="2800"/>
            </a:lvl2pPr>
            <a:lvl3pPr marL="1219261" indent="-406420">
              <a:defRPr sz="2800"/>
            </a:lvl3pPr>
            <a:lvl4pPr marL="1625681" indent="-406420">
              <a:defRPr sz="2800"/>
            </a:lvl4pPr>
            <a:lvl5pPr marL="2032102" indent="-406420">
              <a:defRPr sz="2800"/>
            </a:lvl5pPr>
          </a:lstStyle>
          <a:p>
            <a:r>
              <a:t>Corpo livello uno</a:t>
            </a:r>
          </a:p>
          <a:p>
            <a:pPr lvl="1"/>
            <a:r>
              <a:t>Corpo livello due</a:t>
            </a:r>
          </a:p>
          <a:p>
            <a:pPr lvl="2"/>
            <a:r>
              <a:t>Corpo livello tre</a:t>
            </a:r>
          </a:p>
          <a:p>
            <a:pPr lvl="3"/>
            <a:r>
              <a:t>Corpo livello quattro</a:t>
            </a:r>
          </a:p>
          <a:p>
            <a:pPr lvl="4"/>
            <a:r>
              <a:t>Corpo livello cinque</a:t>
            </a:r>
          </a:p>
        </p:txBody>
      </p:sp>
      <p:sp>
        <p:nvSpPr>
          <p:cNvPr id="6" name="Shape 4"/>
          <p:cNvSpPr>
            <a:spLocks noGrp="1"/>
          </p:cNvSpPr>
          <p:nvPr>
            <p:ph type="sldNum" sz="quarter" idx="15"/>
          </p:nvPr>
        </p:nvSpPr>
        <p:spPr>
          <a:ln/>
        </p:spPr>
        <p:txBody>
          <a:bodyPr/>
          <a:lstStyle>
            <a:lvl1pPr>
              <a:defRPr/>
            </a:lvl1pPr>
          </a:lstStyle>
          <a:p>
            <a:pPr>
              <a:defRPr/>
            </a:pPr>
            <a:fld id="{D2A079BD-CEA5-4301-881F-FFA0DE77E789}" type="slidenum">
              <a:rPr lang="it-IT"/>
              <a:pPr>
                <a:defRPr/>
              </a:pPr>
              <a:t>‹N›</a:t>
            </a:fld>
            <a:endParaRPr lang="it-IT"/>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82" name="Shape 82"/>
          <p:cNvSpPr>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3" name="Shape 4"/>
          <p:cNvSpPr>
            <a:spLocks noGrp="1"/>
          </p:cNvSpPr>
          <p:nvPr>
            <p:ph type="sldNum" sz="quarter" idx="10"/>
          </p:nvPr>
        </p:nvSpPr>
        <p:spPr>
          <a:ln/>
        </p:spPr>
        <p:txBody>
          <a:bodyPr/>
          <a:lstStyle>
            <a:lvl1pPr>
              <a:defRPr/>
            </a:lvl1pPr>
          </a:lstStyle>
          <a:p>
            <a:pPr>
              <a:defRPr/>
            </a:pPr>
            <a:fld id="{79D0C0F6-0D67-4F1F-93AC-BC9697D5CEC5}" type="slidenum">
              <a:rPr lang="it-IT"/>
              <a:pPr>
                <a:defRPr/>
              </a:pPr>
              <a:t>‹N›</a:t>
            </a:fld>
            <a:endParaRPr lang="it-IT"/>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90" name="Shape 90"/>
          <p:cNvSpPr>
            <a:spLocks noGrp="1"/>
          </p:cNvSpPr>
          <p:nvPr>
            <p:ph type="pic" idx="13"/>
          </p:nvPr>
        </p:nvSpPr>
        <p:spPr>
          <a:xfrm>
            <a:off x="571500" y="571500"/>
            <a:ext cx="7429500" cy="7315200"/>
          </a:xfrm>
          <a:prstGeom prst="rect">
            <a:avLst/>
          </a:prstGeom>
        </p:spPr>
        <p:txBody>
          <a:bodyPr lIns="91439" tIns="45719" rIns="91439" bIns="45719">
            <a:noAutofit/>
          </a:bodyPr>
          <a:lstStyle/>
          <a:p>
            <a:pPr lvl="0"/>
            <a:endParaRPr noProof="0">
              <a:sym typeface="Iowan Old Style Roman"/>
            </a:endParaRPr>
          </a:p>
        </p:txBody>
      </p:sp>
      <p:sp>
        <p:nvSpPr>
          <p:cNvPr id="91" name="Shape 91"/>
          <p:cNvSpPr>
            <a:spLocks noGrp="1"/>
          </p:cNvSpPr>
          <p:nvPr>
            <p:ph type="pic" sz="quarter" idx="14"/>
          </p:nvPr>
        </p:nvSpPr>
        <p:spPr>
          <a:xfrm>
            <a:off x="8128001" y="571500"/>
            <a:ext cx="4305300" cy="3594100"/>
          </a:xfrm>
          <a:prstGeom prst="rect">
            <a:avLst/>
          </a:prstGeom>
        </p:spPr>
        <p:txBody>
          <a:bodyPr lIns="91439" tIns="45719" rIns="91439" bIns="45719">
            <a:noAutofit/>
          </a:bodyPr>
          <a:lstStyle/>
          <a:p>
            <a:pPr lvl="0"/>
            <a:endParaRPr noProof="0">
              <a:sym typeface="Iowan Old Style Roman"/>
            </a:endParaRPr>
          </a:p>
        </p:txBody>
      </p:sp>
      <p:sp>
        <p:nvSpPr>
          <p:cNvPr id="92" name="Shape 92"/>
          <p:cNvSpPr>
            <a:spLocks noGrp="1"/>
          </p:cNvSpPr>
          <p:nvPr>
            <p:ph type="pic" sz="quarter" idx="15"/>
          </p:nvPr>
        </p:nvSpPr>
        <p:spPr>
          <a:xfrm>
            <a:off x="8128001" y="4292600"/>
            <a:ext cx="4305300" cy="3594100"/>
          </a:xfrm>
          <a:prstGeom prst="rect">
            <a:avLst/>
          </a:prstGeom>
        </p:spPr>
        <p:txBody>
          <a:bodyPr lIns="91439" tIns="45719" rIns="91439" bIns="45719">
            <a:noAutofit/>
          </a:bodyPr>
          <a:lstStyle/>
          <a:p>
            <a:pPr lvl="0"/>
            <a:endParaRPr noProof="0">
              <a:sym typeface="Iowan Old Style Roman"/>
            </a:endParaRPr>
          </a:p>
        </p:txBody>
      </p:sp>
      <p:sp>
        <p:nvSpPr>
          <p:cNvPr id="93" name="Shape 93"/>
          <p:cNvSpPr>
            <a:spLocks noGrp="1"/>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z="2800" spc="28">
                <a:latin typeface="Iowan Old Style Italic"/>
                <a:ea typeface="Iowan Old Style Italic"/>
                <a:cs typeface="Iowan Old Style Italic"/>
                <a:sym typeface="Iowan Old Style Italic"/>
              </a:defRPr>
            </a:lvl1pPr>
            <a:lvl2pPr marL="0" indent="228611">
              <a:spcBef>
                <a:spcPts val="1400"/>
              </a:spcBef>
              <a:buSzTx/>
              <a:buFontTx/>
              <a:buNone/>
              <a:defRPr sz="2800" spc="28">
                <a:latin typeface="Iowan Old Style Italic"/>
                <a:ea typeface="Iowan Old Style Italic"/>
                <a:cs typeface="Iowan Old Style Italic"/>
                <a:sym typeface="Iowan Old Style Italic"/>
              </a:defRPr>
            </a:lvl2pPr>
            <a:lvl3pPr marL="0" indent="457223">
              <a:spcBef>
                <a:spcPts val="1400"/>
              </a:spcBef>
              <a:buSzTx/>
              <a:buFontTx/>
              <a:buNone/>
              <a:defRPr sz="2800" spc="28">
                <a:latin typeface="Iowan Old Style Italic"/>
                <a:ea typeface="Iowan Old Style Italic"/>
                <a:cs typeface="Iowan Old Style Italic"/>
                <a:sym typeface="Iowan Old Style Italic"/>
              </a:defRPr>
            </a:lvl3pPr>
            <a:lvl4pPr marL="0" indent="685834">
              <a:spcBef>
                <a:spcPts val="1400"/>
              </a:spcBef>
              <a:buSzTx/>
              <a:buFontTx/>
              <a:buNone/>
              <a:defRPr sz="2800" spc="28">
                <a:latin typeface="Iowan Old Style Italic"/>
                <a:ea typeface="Iowan Old Style Italic"/>
                <a:cs typeface="Iowan Old Style Italic"/>
                <a:sym typeface="Iowan Old Style Italic"/>
              </a:defRPr>
            </a:lvl4pPr>
            <a:lvl5pPr marL="0" indent="914446">
              <a:spcBef>
                <a:spcPts val="1400"/>
              </a:spcBef>
              <a:buSzTx/>
              <a:buFontTx/>
              <a:buNone/>
              <a:defRPr sz="2800" spc="28">
                <a:latin typeface="Iowan Old Style Italic"/>
                <a:ea typeface="Iowan Old Style Italic"/>
                <a:cs typeface="Iowan Old Style Italic"/>
                <a:sym typeface="Iowan Old Style Italic"/>
              </a:defRPr>
            </a:lvl5pPr>
          </a:lstStyle>
          <a:p>
            <a:r>
              <a:t>Corpo livello uno</a:t>
            </a:r>
          </a:p>
          <a:p>
            <a:pPr lvl="1"/>
            <a:r>
              <a:t>Corpo livello due</a:t>
            </a:r>
          </a:p>
          <a:p>
            <a:pPr lvl="2"/>
            <a:r>
              <a:t>Corpo livello tre</a:t>
            </a:r>
          </a:p>
          <a:p>
            <a:pPr lvl="3"/>
            <a:r>
              <a:t>Corpo livello quattro</a:t>
            </a:r>
          </a:p>
          <a:p>
            <a:pPr lvl="4"/>
            <a:r>
              <a:t>Corpo livello cinque</a:t>
            </a:r>
          </a:p>
        </p:txBody>
      </p:sp>
      <p:sp>
        <p:nvSpPr>
          <p:cNvPr id="6" name="Shape 4"/>
          <p:cNvSpPr>
            <a:spLocks noGrp="1"/>
          </p:cNvSpPr>
          <p:nvPr>
            <p:ph type="sldNum" sz="quarter" idx="16"/>
          </p:nvPr>
        </p:nvSpPr>
        <p:spPr>
          <a:ln/>
        </p:spPr>
        <p:txBody>
          <a:bodyPr/>
          <a:lstStyle>
            <a:lvl1pPr>
              <a:defRPr/>
            </a:lvl1pPr>
          </a:lstStyle>
          <a:p>
            <a:pPr>
              <a:defRPr/>
            </a:pPr>
            <a:fld id="{06467EE0-AB9E-4125-B9F1-21294BFF96EC}" type="slidenum">
              <a:rPr lang="it-IT"/>
              <a:pPr>
                <a:defRPr/>
              </a:pPr>
              <a:t>‹N›</a:t>
            </a:fld>
            <a:endParaRPr lang="it-IT"/>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71500" y="723900"/>
            <a:ext cx="11861800" cy="723900"/>
          </a:xfrm>
          <a:prstGeom prst="rect">
            <a:avLst/>
          </a:prstGeom>
          <a:ln w="12700">
            <a:miter lim="400000"/>
          </a:ln>
          <a:extLst>
            <a:ext uri="{C572A759-6A51-4108-AA02-DFA0A04FC94B}"/>
          </a:extLst>
        </p:spPr>
        <p:txBody>
          <a:bodyPr lIns="50800" tIns="50800" rIns="50800" bIns="50800">
            <a:normAutofit/>
          </a:bodyPr>
          <a:lstStyle/>
          <a:p>
            <a:r>
              <a:t>Titolo Testo</a:t>
            </a:r>
          </a:p>
        </p:txBody>
      </p:sp>
      <p:sp>
        <p:nvSpPr>
          <p:cNvPr id="1027" name="Shape 3"/>
          <p:cNvSpPr>
            <a:spLocks noGrp="1"/>
          </p:cNvSpPr>
          <p:nvPr>
            <p:ph type="body" idx="1"/>
          </p:nvPr>
        </p:nvSpPr>
        <p:spPr bwMode="auto">
          <a:xfrm>
            <a:off x="571500" y="1803400"/>
            <a:ext cx="11861800" cy="7226300"/>
          </a:xfrm>
          <a:prstGeom prst="rect">
            <a:avLst/>
          </a:prstGeom>
          <a:noFill/>
          <a:ln w="12700">
            <a:noFill/>
            <a:miter lim="400000"/>
            <a:headEnd/>
            <a:tailEnd/>
          </a:ln>
        </p:spPr>
        <p:txBody>
          <a:bodyPr vert="horz" wrap="square" lIns="50800" tIns="50800" rIns="50800" bIns="50800" numCol="1" anchor="t" anchorCtr="0" compatLnSpc="1">
            <a:prstTxWarp prst="textNoShape">
              <a:avLst/>
            </a:prstTxWarp>
          </a:bodyPr>
          <a:lstStyle/>
          <a:p>
            <a:pPr lvl="0"/>
            <a:r>
              <a:rPr lang="it-IT" smtClean="0">
                <a:sym typeface="Iowan Old Style Roman"/>
              </a:rPr>
              <a:t>Corpo livello uno</a:t>
            </a:r>
          </a:p>
          <a:p>
            <a:pPr lvl="1"/>
            <a:r>
              <a:rPr lang="it-IT" smtClean="0">
                <a:sym typeface="Iowan Old Style Roman"/>
              </a:rPr>
              <a:t>Corpo livello due</a:t>
            </a:r>
          </a:p>
          <a:p>
            <a:pPr lvl="2"/>
            <a:r>
              <a:rPr lang="it-IT" smtClean="0">
                <a:sym typeface="Iowan Old Style Roman"/>
              </a:rPr>
              <a:t>Corpo livello tre</a:t>
            </a:r>
          </a:p>
          <a:p>
            <a:pPr lvl="3"/>
            <a:r>
              <a:rPr lang="it-IT" smtClean="0">
                <a:sym typeface="Iowan Old Style Roman"/>
              </a:rPr>
              <a:t>Corpo livello quattro</a:t>
            </a:r>
          </a:p>
          <a:p>
            <a:pPr lvl="4"/>
            <a:r>
              <a:rPr lang="it-IT" smtClean="0">
                <a:sym typeface="Iowan Old Style Roman"/>
              </a:rPr>
              <a:t>Corpo livello cinque</a:t>
            </a:r>
          </a:p>
        </p:txBody>
      </p:sp>
      <p:sp>
        <p:nvSpPr>
          <p:cNvPr id="1028" name="Shape 4"/>
          <p:cNvSpPr>
            <a:spLocks noGrp="1"/>
          </p:cNvSpPr>
          <p:nvPr>
            <p:ph type="sldNum" sz="quarter" idx="2"/>
          </p:nvPr>
        </p:nvSpPr>
        <p:spPr bwMode="auto">
          <a:xfrm>
            <a:off x="12003088" y="9194800"/>
            <a:ext cx="387350" cy="349250"/>
          </a:xfrm>
          <a:prstGeom prst="rect">
            <a:avLst/>
          </a:prstGeom>
          <a:noFill/>
          <a:ln w="12700">
            <a:noFill/>
            <a:miter lim="400000"/>
            <a:headEnd/>
            <a:tailEnd/>
          </a:ln>
        </p:spPr>
        <p:txBody>
          <a:bodyPr vert="horz" wrap="none" lIns="50800" tIns="50800" rIns="50800" bIns="50800" numCol="1" anchor="t" anchorCtr="0" compatLnSpc="1">
            <a:prstTxWarp prst="textNoShape">
              <a:avLst/>
            </a:prstTxWarp>
            <a:spAutoFit/>
          </a:bodyPr>
          <a:lstStyle>
            <a:lvl1pPr algn="r" hangingPunct="0">
              <a:defRPr sz="1600">
                <a:solidFill>
                  <a:srgbClr val="747676"/>
                </a:solidFill>
                <a:latin typeface="DIN Alternate"/>
                <a:ea typeface="DIN Alternate"/>
                <a:cs typeface="DIN Alternate"/>
                <a:sym typeface="DIN Alternate"/>
              </a:defRPr>
            </a:lvl1pPr>
          </a:lstStyle>
          <a:p>
            <a:pPr>
              <a:defRPr/>
            </a:pPr>
            <a:fld id="{834E3DC0-0AD7-4EF9-8958-47829B72729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55" r:id="rId5"/>
    <p:sldLayoutId id="2147483656" r:id="rId6"/>
    <p:sldLayoutId id="2147483657" r:id="rId7"/>
    <p:sldLayoutId id="2147483658" r:id="rId8"/>
    <p:sldLayoutId id="2147483659" r:id="rId9"/>
    <p:sldLayoutId id="2147483666" r:id="rId10"/>
    <p:sldLayoutId id="2147483667" r:id="rId11"/>
    <p:sldLayoutId id="2147483660" r:id="rId12"/>
    <p:sldLayoutId id="2147483661" r:id="rId13"/>
  </p:sldLayoutIdLst>
  <p:transition spd="med"/>
  <p:txStyles>
    <p:titleStyle>
      <a:lvl1pPr algn="l" defTabSz="584200" rtl="0" eaLnBrk="0" fontAlgn="base" hangingPunct="0">
        <a:spcBef>
          <a:spcPts val="2300"/>
        </a:spcBef>
        <a:spcAft>
          <a:spcPct val="0"/>
        </a:spcAft>
        <a:defRPr sz="5200" cap="all">
          <a:solidFill>
            <a:srgbClr val="747676"/>
          </a:solidFill>
          <a:latin typeface="+mn-lt"/>
          <a:ea typeface="+mn-ea"/>
          <a:cs typeface="+mn-cs"/>
          <a:sym typeface="DIN Condensed"/>
        </a:defRPr>
      </a:lvl1pPr>
      <a:lvl2pPr algn="l" defTabSz="584200" rtl="0" eaLnBrk="0" fontAlgn="base" hangingPunct="0">
        <a:spcBef>
          <a:spcPts val="2300"/>
        </a:spcBef>
        <a:spcAft>
          <a:spcPct val="0"/>
        </a:spcAft>
        <a:defRPr sz="5200" cap="all">
          <a:solidFill>
            <a:srgbClr val="747676"/>
          </a:solidFill>
          <a:latin typeface="+mn-lt"/>
          <a:ea typeface="+mn-ea"/>
          <a:cs typeface="+mn-cs"/>
          <a:sym typeface="DIN Condensed"/>
        </a:defRPr>
      </a:lvl2pPr>
      <a:lvl3pPr algn="l" defTabSz="584200" rtl="0" eaLnBrk="0" fontAlgn="base" hangingPunct="0">
        <a:spcBef>
          <a:spcPts val="2300"/>
        </a:spcBef>
        <a:spcAft>
          <a:spcPct val="0"/>
        </a:spcAft>
        <a:defRPr sz="5200" cap="all">
          <a:solidFill>
            <a:srgbClr val="747676"/>
          </a:solidFill>
          <a:latin typeface="+mn-lt"/>
          <a:ea typeface="+mn-ea"/>
          <a:cs typeface="+mn-cs"/>
          <a:sym typeface="DIN Condensed"/>
        </a:defRPr>
      </a:lvl3pPr>
      <a:lvl4pPr algn="l" defTabSz="584200" rtl="0" eaLnBrk="0" fontAlgn="base" hangingPunct="0">
        <a:spcBef>
          <a:spcPts val="2300"/>
        </a:spcBef>
        <a:spcAft>
          <a:spcPct val="0"/>
        </a:spcAft>
        <a:defRPr sz="5200" cap="all">
          <a:solidFill>
            <a:srgbClr val="747676"/>
          </a:solidFill>
          <a:latin typeface="+mn-lt"/>
          <a:ea typeface="+mn-ea"/>
          <a:cs typeface="+mn-cs"/>
          <a:sym typeface="DIN Condensed"/>
        </a:defRPr>
      </a:lvl4pPr>
      <a:lvl5pPr algn="l" defTabSz="584200" rtl="0" eaLnBrk="0" fontAlgn="base" hangingPunct="0">
        <a:spcBef>
          <a:spcPts val="2300"/>
        </a:spcBef>
        <a:spcAft>
          <a:spcPct val="0"/>
        </a:spcAft>
        <a:defRPr sz="5200" cap="all">
          <a:solidFill>
            <a:srgbClr val="747676"/>
          </a:solidFill>
          <a:latin typeface="+mn-lt"/>
          <a:ea typeface="+mn-ea"/>
          <a:cs typeface="+mn-cs"/>
          <a:sym typeface="DIN Condensed"/>
        </a:defRPr>
      </a:lvl5pPr>
      <a:lvl6pPr marL="0" marR="0" indent="1143057" algn="l" defTabSz="584229"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6pPr>
      <a:lvl7pPr marL="0" marR="0" indent="1371669" algn="l" defTabSz="584229"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7pPr>
      <a:lvl8pPr marL="0" marR="0" indent="1600280" algn="l" defTabSz="584229"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8pPr>
      <a:lvl9pPr marL="0" marR="0" indent="1828891" algn="l" defTabSz="584229"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9pPr>
    </p:titleStyle>
    <p:bodyStyle>
      <a:lvl1pPr marL="463550" indent="-463550" algn="l" defTabSz="584200" rtl="0" eaLnBrk="0" fontAlgn="base" hangingPunct="0">
        <a:spcBef>
          <a:spcPts val="1800"/>
        </a:spcBef>
        <a:spcAft>
          <a:spcPct val="0"/>
        </a:spcAft>
        <a:buSzPct val="75000"/>
        <a:buFont typeface="Zapf Dingbats"/>
        <a:buChar char="➤"/>
        <a:defRPr sz="3200">
          <a:solidFill>
            <a:srgbClr val="5C5C5C"/>
          </a:solidFill>
          <a:latin typeface="Iowan Old Style Roman"/>
          <a:ea typeface="Iowan Old Style Roman"/>
          <a:cs typeface="Iowan Old Style Roman"/>
          <a:sym typeface="Iowan Old Style Roman"/>
        </a:defRPr>
      </a:lvl1pPr>
      <a:lvl2pPr marL="869950" indent="-463550" algn="l" defTabSz="584200" rtl="0" eaLnBrk="0" fontAlgn="base" hangingPunct="0">
        <a:spcBef>
          <a:spcPts val="1800"/>
        </a:spcBef>
        <a:spcAft>
          <a:spcPct val="0"/>
        </a:spcAft>
        <a:buSzPct val="75000"/>
        <a:buFont typeface="Zapf Dingbats"/>
        <a:buChar char="➤"/>
        <a:defRPr sz="3200">
          <a:solidFill>
            <a:srgbClr val="5C5C5C"/>
          </a:solidFill>
          <a:latin typeface="Iowan Old Style Roman"/>
          <a:ea typeface="Iowan Old Style Roman"/>
          <a:cs typeface="Iowan Old Style Roman"/>
          <a:sym typeface="Iowan Old Style Roman"/>
        </a:defRPr>
      </a:lvl2pPr>
      <a:lvl3pPr marL="1276350" indent="-463550" algn="l" defTabSz="584200" rtl="0" eaLnBrk="0" fontAlgn="base" hangingPunct="0">
        <a:spcBef>
          <a:spcPts val="1800"/>
        </a:spcBef>
        <a:spcAft>
          <a:spcPct val="0"/>
        </a:spcAft>
        <a:buSzPct val="75000"/>
        <a:buFont typeface="Zapf Dingbats"/>
        <a:buChar char="➤"/>
        <a:defRPr sz="3200">
          <a:solidFill>
            <a:srgbClr val="5C5C5C"/>
          </a:solidFill>
          <a:latin typeface="Iowan Old Style Roman"/>
          <a:ea typeface="Iowan Old Style Roman"/>
          <a:cs typeface="Iowan Old Style Roman"/>
          <a:sym typeface="Iowan Old Style Roman"/>
        </a:defRPr>
      </a:lvl3pPr>
      <a:lvl4pPr marL="1682750" indent="-463550" algn="l" defTabSz="584200" rtl="0" eaLnBrk="0" fontAlgn="base" hangingPunct="0">
        <a:spcBef>
          <a:spcPts val="1800"/>
        </a:spcBef>
        <a:spcAft>
          <a:spcPct val="0"/>
        </a:spcAft>
        <a:buSzPct val="75000"/>
        <a:buFont typeface="Zapf Dingbats"/>
        <a:buChar char="➤"/>
        <a:defRPr sz="3200">
          <a:solidFill>
            <a:srgbClr val="5C5C5C"/>
          </a:solidFill>
          <a:latin typeface="Iowan Old Style Roman"/>
          <a:ea typeface="Iowan Old Style Roman"/>
          <a:cs typeface="Iowan Old Style Roman"/>
          <a:sym typeface="Iowan Old Style Roman"/>
        </a:defRPr>
      </a:lvl4pPr>
      <a:lvl5pPr marL="2089150" indent="-463550" algn="l" defTabSz="584200" rtl="0" eaLnBrk="0" fontAlgn="base" hangingPunct="0">
        <a:spcBef>
          <a:spcPts val="1800"/>
        </a:spcBef>
        <a:spcAft>
          <a:spcPct val="0"/>
        </a:spcAft>
        <a:buSzPct val="75000"/>
        <a:buFont typeface="Zapf Dingbats"/>
        <a:buChar char="➤"/>
        <a:defRPr sz="3200">
          <a:solidFill>
            <a:srgbClr val="5C5C5C"/>
          </a:solidFill>
          <a:latin typeface="Iowan Old Style Roman"/>
          <a:ea typeface="Iowan Old Style Roman"/>
          <a:cs typeface="Iowan Old Style Roman"/>
          <a:sym typeface="Iowan Old Style Roman"/>
        </a:defRPr>
      </a:lvl5pPr>
      <a:lvl6pPr marL="2496582" marR="0" indent="-464481" algn="l" defTabSz="584229"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6pPr>
      <a:lvl7pPr marL="2903002" marR="0" indent="-464481" algn="l" defTabSz="584229"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7pPr>
      <a:lvl8pPr marL="3309423" marR="0" indent="-464481" algn="l" defTabSz="584229"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8pPr>
      <a:lvl9pPr marL="3715843" marR="0" indent="-464481" algn="l" defTabSz="584229"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9pPr>
    </p:bodyStyle>
    <p:otherStyle>
      <a:lvl1pPr marL="0" marR="0" indent="0" algn="r" defTabSz="584229"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1pPr>
      <a:lvl2pPr marL="0" marR="0" indent="228611" algn="r" defTabSz="584229"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2pPr>
      <a:lvl3pPr marL="0" marR="0" indent="457223" algn="r" defTabSz="584229"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3pPr>
      <a:lvl4pPr marL="0" marR="0" indent="685834" algn="r" defTabSz="584229"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4pPr>
      <a:lvl5pPr marL="0" marR="0" indent="914446" algn="r" defTabSz="584229"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5pPr>
      <a:lvl6pPr marL="0" marR="0" indent="1143057" algn="r" defTabSz="584229"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6pPr>
      <a:lvl7pPr marL="0" marR="0" indent="1371669" algn="r" defTabSz="584229"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7pPr>
      <a:lvl8pPr marL="0" marR="0" indent="1600280" algn="r" defTabSz="584229"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8pPr>
      <a:lvl9pPr marL="0" marR="0" indent="1828891" algn="r" defTabSz="584229"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4.xml"/><Relationship Id="rId1" Type="http://schemas.openxmlformats.org/officeDocument/2006/relationships/video" Target="file:///H:\abano%20slides\mutilazioni%20genitali%20femminili.mp4" TargetMode="Externa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118295074_2675x2907.jpeg"/>
          <p:cNvPicPr>
            <a:picLocks noGrp="1" noChangeAspect="1"/>
          </p:cNvPicPr>
          <p:nvPr>
            <p:ph type="pic" idx="13"/>
          </p:nvPr>
        </p:nvPicPr>
        <p:blipFill>
          <a:blip r:embed="rId2"/>
          <a:srcRect l="194" t="7974" r="116" b="23209"/>
          <a:stretch>
            <a:fillRect/>
          </a:stretch>
        </p:blipFill>
        <p:spPr>
          <a:xfrm>
            <a:off x="21936" y="0"/>
            <a:ext cx="13004800" cy="9753600"/>
          </a:xfrm>
        </p:spPr>
      </p:pic>
      <p:sp>
        <p:nvSpPr>
          <p:cNvPr id="17410" name="Shape 129"/>
          <p:cNvSpPr>
            <a:spLocks noGrp="1"/>
          </p:cNvSpPr>
          <p:nvPr>
            <p:ph type="body" idx="14"/>
          </p:nvPr>
        </p:nvSpPr>
        <p:spPr>
          <a:xfrm>
            <a:off x="0" y="3076575"/>
            <a:ext cx="7942263" cy="5953125"/>
          </a:xfrm>
        </p:spPr>
        <p:txBody>
          <a:bodyPr/>
          <a:lstStyle/>
          <a:p>
            <a:pPr marL="0" indent="0" algn="ctr" eaLnBrk="1" hangingPunct="1">
              <a:spcBef>
                <a:spcPct val="0"/>
              </a:spcBef>
              <a:buSzTx/>
              <a:buFont typeface="Zapf Dingbats"/>
              <a:buNone/>
            </a:pPr>
            <a:r>
              <a:rPr lang="it-IT" sz="2400" smtClean="0">
                <a:latin typeface="DIN Alternate"/>
                <a:ea typeface="DIN Alternate"/>
                <a:cs typeface="DIN Alternate"/>
                <a:sym typeface="DIN Alternate"/>
              </a:rPr>
              <a:t> </a:t>
            </a:r>
          </a:p>
        </p:txBody>
      </p:sp>
      <p:sp>
        <p:nvSpPr>
          <p:cNvPr id="131" name="Shape 131"/>
          <p:cNvSpPr>
            <a:spLocks noGrp="1"/>
          </p:cNvSpPr>
          <p:nvPr>
            <p:ph type="title"/>
          </p:nvPr>
        </p:nvSpPr>
        <p:spPr>
          <a:xfrm>
            <a:off x="144463" y="4233863"/>
            <a:ext cx="7859712" cy="2209800"/>
          </a:xfrm>
        </p:spPr>
        <p:txBody>
          <a:bodyPr>
            <a:normAutofit fontScale="90000"/>
          </a:bodyPr>
          <a:lstStyle>
            <a:lvl1pPr algn="l" defTabSz="342900">
              <a:lnSpc>
                <a:spcPct val="100000"/>
              </a:lnSpc>
              <a:defRPr sz="3150" cap="none">
                <a:solidFill>
                  <a:srgbClr val="000000"/>
                </a:solidFill>
                <a:latin typeface="Copperplate Gothic Bold"/>
                <a:ea typeface="Copperplate Gothic Bold"/>
                <a:cs typeface="Copperplate Gothic Bold"/>
                <a:sym typeface="Copperplate Gothic Bold"/>
              </a:defRPr>
            </a:lvl1pPr>
          </a:lstStyle>
          <a:p>
            <a:pPr eaLnBrk="1" fontAlgn="auto" hangingPunct="1">
              <a:spcAft>
                <a:spcPts val="0"/>
              </a:spcAft>
              <a:defRPr/>
            </a:pPr>
            <a:r>
              <a:rPr dirty="0"/>
              <a:t>PREVENZIONE E CONTRASTO DELLE MUTILAZIONI GENITALI FEMMINILI IN UNA SOCIETÀ MULTIETNICA: </a:t>
            </a:r>
            <a:r>
              <a:rPr lang="it-IT" dirty="0" smtClean="0"/>
              <a:t/>
            </a:r>
            <a:br>
              <a:rPr lang="it-IT" dirty="0" smtClean="0"/>
            </a:br>
            <a:r>
              <a:rPr dirty="0" smtClean="0"/>
              <a:t>PERCORSI </a:t>
            </a:r>
            <a:r>
              <a:rPr dirty="0"/>
              <a:t>INTERISTITUZIONALI INTEGRATI IN PADOVA - NOSTRA ESPERIENZA 1980-2016.</a:t>
            </a:r>
          </a:p>
        </p:txBody>
      </p:sp>
      <p:pic>
        <p:nvPicPr>
          <p:cNvPr id="17413" name="340CEC74-E057-4797-A600-D1DD44A67A2D.jpg"/>
          <p:cNvPicPr>
            <a:picLocks noChangeAspect="1"/>
          </p:cNvPicPr>
          <p:nvPr/>
        </p:nvPicPr>
        <p:blipFill>
          <a:blip r:embed="rId3"/>
          <a:srcRect/>
          <a:stretch>
            <a:fillRect/>
          </a:stretch>
        </p:blipFill>
        <p:spPr bwMode="auto">
          <a:xfrm>
            <a:off x="6956425" y="496888"/>
            <a:ext cx="1190625" cy="1139825"/>
          </a:xfrm>
          <a:prstGeom prst="rect">
            <a:avLst/>
          </a:prstGeom>
          <a:noFill/>
          <a:ln w="12700">
            <a:noFill/>
            <a:miter lim="400000"/>
            <a:headEnd/>
            <a:tailEnd/>
          </a:ln>
        </p:spPr>
      </p:pic>
      <p:pic>
        <p:nvPicPr>
          <p:cNvPr id="17414" name="2DBE816B-9D0D-4F92-9893-D544ED2A6085.jpg"/>
          <p:cNvPicPr>
            <a:picLocks noChangeAspect="1"/>
          </p:cNvPicPr>
          <p:nvPr/>
        </p:nvPicPr>
        <p:blipFill>
          <a:blip r:embed="rId4"/>
          <a:srcRect/>
          <a:stretch>
            <a:fillRect/>
          </a:stretch>
        </p:blipFill>
        <p:spPr bwMode="auto">
          <a:xfrm>
            <a:off x="9598025" y="479425"/>
            <a:ext cx="825500" cy="1247775"/>
          </a:xfrm>
          <a:prstGeom prst="rect">
            <a:avLst/>
          </a:prstGeom>
          <a:noFill/>
          <a:ln w="12700">
            <a:noFill/>
            <a:miter lim="400000"/>
            <a:headEnd/>
            <a:tailEnd/>
          </a:ln>
        </p:spPr>
      </p:pic>
      <p:pic>
        <p:nvPicPr>
          <p:cNvPr id="17415" name="9B216F01-4242-4EC8-82D1-CE8A2B613B1F.jpg"/>
          <p:cNvPicPr>
            <a:picLocks noChangeAspect="1"/>
          </p:cNvPicPr>
          <p:nvPr/>
        </p:nvPicPr>
        <p:blipFill>
          <a:blip r:embed="rId5"/>
          <a:srcRect/>
          <a:stretch>
            <a:fillRect/>
          </a:stretch>
        </p:blipFill>
        <p:spPr bwMode="auto">
          <a:xfrm>
            <a:off x="2573338" y="447675"/>
            <a:ext cx="982662" cy="1425575"/>
          </a:xfrm>
          <a:prstGeom prst="rect">
            <a:avLst/>
          </a:prstGeom>
          <a:noFill/>
          <a:ln w="12700">
            <a:noFill/>
            <a:miter lim="400000"/>
            <a:headEnd/>
            <a:tailEnd/>
          </a:ln>
        </p:spPr>
      </p:pic>
      <p:pic>
        <p:nvPicPr>
          <p:cNvPr id="17416" name="F5818DA6-5B3E-40D7-8E7A-81B4DD17525C.png"/>
          <p:cNvPicPr>
            <a:picLocks noChangeAspect="1"/>
          </p:cNvPicPr>
          <p:nvPr/>
        </p:nvPicPr>
        <p:blipFill>
          <a:blip r:embed="rId6"/>
          <a:srcRect/>
          <a:stretch>
            <a:fillRect/>
          </a:stretch>
        </p:blipFill>
        <p:spPr bwMode="auto">
          <a:xfrm>
            <a:off x="936625" y="522288"/>
            <a:ext cx="1096963" cy="1136650"/>
          </a:xfrm>
          <a:prstGeom prst="rect">
            <a:avLst/>
          </a:prstGeom>
          <a:noFill/>
          <a:ln w="12700">
            <a:noFill/>
            <a:miter lim="400000"/>
            <a:headEnd/>
            <a:tailEnd/>
          </a:ln>
        </p:spPr>
      </p:pic>
      <p:sp>
        <p:nvSpPr>
          <p:cNvPr id="17417" name="Shape 137"/>
          <p:cNvSpPr>
            <a:spLocks noChangeArrowheads="1"/>
          </p:cNvSpPr>
          <p:nvPr/>
        </p:nvSpPr>
        <p:spPr bwMode="auto">
          <a:xfrm>
            <a:off x="342900" y="3235325"/>
            <a:ext cx="1808163" cy="285750"/>
          </a:xfrm>
          <a:prstGeom prst="rect">
            <a:avLst/>
          </a:prstGeom>
          <a:noFill/>
          <a:ln w="12700">
            <a:noFill/>
            <a:miter lim="400000"/>
            <a:headEnd/>
            <a:tailEnd/>
          </a:ln>
        </p:spPr>
        <p:txBody>
          <a:bodyPr wrap="none" lIns="50800" tIns="50800" rIns="50800" bIns="50800" anchor="ctr">
            <a:spAutoFit/>
          </a:bodyPr>
          <a:lstStyle/>
          <a:p>
            <a:pPr defTabSz="457200" hangingPunct="0"/>
            <a:r>
              <a:rPr lang="it-IT" sz="1100">
                <a:solidFill>
                  <a:srgbClr val="000000"/>
                </a:solidFill>
                <a:latin typeface="Calibri" pitchFamily="34" charset="0"/>
                <a:sym typeface="Calibri" pitchFamily="34" charset="0"/>
              </a:rPr>
              <a:t>                                                    </a:t>
            </a:r>
            <a:r>
              <a:rPr lang="it-IT" sz="1200">
                <a:solidFill>
                  <a:srgbClr val="000000"/>
                </a:solidFill>
                <a:latin typeface="Times"/>
                <a:ea typeface="Times"/>
                <a:cs typeface="Times"/>
                <a:sym typeface="Times"/>
              </a:rPr>
              <a:t> </a:t>
            </a:r>
          </a:p>
        </p:txBody>
      </p:sp>
      <p:sp>
        <p:nvSpPr>
          <p:cNvPr id="17418" name="Shape 138"/>
          <p:cNvSpPr>
            <a:spLocks noChangeArrowheads="1"/>
          </p:cNvSpPr>
          <p:nvPr/>
        </p:nvSpPr>
        <p:spPr bwMode="auto">
          <a:xfrm>
            <a:off x="0" y="7178675"/>
            <a:ext cx="7483475" cy="473075"/>
          </a:xfrm>
          <a:prstGeom prst="rect">
            <a:avLst/>
          </a:prstGeom>
          <a:noFill/>
          <a:ln w="12700">
            <a:noFill/>
            <a:miter lim="400000"/>
            <a:headEnd/>
            <a:tailEnd/>
          </a:ln>
        </p:spPr>
        <p:txBody>
          <a:bodyPr lIns="50800" tIns="50800" rIns="50800" bIns="50800" anchor="ctr">
            <a:spAutoFit/>
          </a:bodyPr>
          <a:lstStyle/>
          <a:p>
            <a:pPr algn="just" defTabSz="457200" hangingPunct="0"/>
            <a:r>
              <a:rPr lang="it-IT" sz="1200">
                <a:solidFill>
                  <a:srgbClr val="000000"/>
                </a:solidFill>
                <a:latin typeface="Calibri" pitchFamily="34" charset="0"/>
                <a:sym typeface="Calibri" pitchFamily="34" charset="0"/>
              </a:rPr>
              <a:t>AngelinaTorrisi</a:t>
            </a:r>
            <a:r>
              <a:rPr lang="it-IT" sz="1200" baseline="32000">
                <a:solidFill>
                  <a:srgbClr val="000000"/>
                </a:solidFill>
                <a:latin typeface="Calibri" pitchFamily="34" charset="0"/>
                <a:sym typeface="Calibri" pitchFamily="34" charset="0"/>
              </a:rPr>
              <a:t>1-2</a:t>
            </a:r>
            <a:r>
              <a:rPr lang="it-IT" sz="1200">
                <a:solidFill>
                  <a:srgbClr val="000000"/>
                </a:solidFill>
                <a:latin typeface="Calibri" pitchFamily="34" charset="0"/>
                <a:sym typeface="Calibri" pitchFamily="34" charset="0"/>
              </a:rPr>
              <a:t>, Mariagrazia D’Aquino</a:t>
            </a:r>
            <a:r>
              <a:rPr lang="it-IT" sz="1200" baseline="32000">
                <a:solidFill>
                  <a:srgbClr val="000000"/>
                </a:solidFill>
                <a:latin typeface="Calibri" pitchFamily="34" charset="0"/>
                <a:sym typeface="Calibri" pitchFamily="34" charset="0"/>
              </a:rPr>
              <a:t>2</a:t>
            </a:r>
            <a:r>
              <a:rPr lang="it-IT" sz="1200">
                <a:solidFill>
                  <a:srgbClr val="000000"/>
                </a:solidFill>
                <a:latin typeface="Calibri" pitchFamily="34" charset="0"/>
                <a:sym typeface="Calibri" pitchFamily="34" charset="0"/>
              </a:rPr>
              <a:t>, Rosina Torrisi</a:t>
            </a:r>
            <a:r>
              <a:rPr lang="it-IT" sz="1200" baseline="32000">
                <a:solidFill>
                  <a:srgbClr val="000000"/>
                </a:solidFill>
                <a:latin typeface="Calibri" pitchFamily="34" charset="0"/>
                <a:sym typeface="Calibri" pitchFamily="34" charset="0"/>
              </a:rPr>
              <a:t>3</a:t>
            </a:r>
            <a:r>
              <a:rPr lang="it-IT" sz="1200">
                <a:solidFill>
                  <a:srgbClr val="000000"/>
                </a:solidFill>
                <a:latin typeface="Calibri" pitchFamily="34" charset="0"/>
                <a:sym typeface="Calibri" pitchFamily="34" charset="0"/>
              </a:rPr>
              <a:t>, Antonella Agnello</a:t>
            </a:r>
            <a:r>
              <a:rPr lang="it-IT" sz="1200" baseline="32000">
                <a:solidFill>
                  <a:srgbClr val="000000"/>
                </a:solidFill>
                <a:latin typeface="Calibri" pitchFamily="34" charset="0"/>
                <a:sym typeface="Calibri" pitchFamily="34" charset="0"/>
              </a:rPr>
              <a:t>4</a:t>
            </a:r>
            <a:r>
              <a:rPr lang="it-IT" sz="1200">
                <a:solidFill>
                  <a:srgbClr val="000000"/>
                </a:solidFill>
                <a:latin typeface="Calibri" pitchFamily="34" charset="0"/>
                <a:sym typeface="Calibri" pitchFamily="34" charset="0"/>
              </a:rPr>
              <a:t>, Milvia Boselli</a:t>
            </a:r>
            <a:r>
              <a:rPr lang="it-IT" sz="1200" baseline="32000">
                <a:solidFill>
                  <a:srgbClr val="000000"/>
                </a:solidFill>
                <a:latin typeface="Calibri" pitchFamily="34" charset="0"/>
                <a:sym typeface="Calibri" pitchFamily="34" charset="0"/>
              </a:rPr>
              <a:t>5</a:t>
            </a:r>
            <a:r>
              <a:rPr lang="it-IT" sz="1200">
                <a:solidFill>
                  <a:srgbClr val="000000"/>
                </a:solidFill>
                <a:latin typeface="Calibri" pitchFamily="34" charset="0"/>
                <a:sym typeface="Calibri" pitchFamily="34" charset="0"/>
              </a:rPr>
              <a:t>, Andrea Garolla</a:t>
            </a:r>
            <a:r>
              <a:rPr lang="it-IT" sz="1200" baseline="32000">
                <a:solidFill>
                  <a:srgbClr val="000000"/>
                </a:solidFill>
                <a:latin typeface="Calibri" pitchFamily="34" charset="0"/>
                <a:sym typeface="Calibri" pitchFamily="34" charset="0"/>
              </a:rPr>
              <a:t>6</a:t>
            </a:r>
            <a:r>
              <a:rPr lang="it-IT" sz="1200">
                <a:solidFill>
                  <a:srgbClr val="000000"/>
                </a:solidFill>
                <a:latin typeface="Calibri" pitchFamily="34" charset="0"/>
                <a:sym typeface="Calibri" pitchFamily="34" charset="0"/>
              </a:rPr>
              <a:t>, Loris Marin</a:t>
            </a:r>
            <a:r>
              <a:rPr lang="it-IT" sz="1200" baseline="32000">
                <a:solidFill>
                  <a:srgbClr val="000000"/>
                </a:solidFill>
                <a:latin typeface="Calibri" pitchFamily="34" charset="0"/>
                <a:sym typeface="Calibri" pitchFamily="34" charset="0"/>
              </a:rPr>
              <a:t>1</a:t>
            </a:r>
            <a:r>
              <a:rPr lang="it-IT" sz="1200">
                <a:solidFill>
                  <a:srgbClr val="000000"/>
                </a:solidFill>
                <a:latin typeface="Calibri" pitchFamily="34" charset="0"/>
                <a:sym typeface="Calibri" pitchFamily="34" charset="0"/>
              </a:rPr>
              <a:t>, Francesca Vasoin</a:t>
            </a:r>
            <a:r>
              <a:rPr lang="it-IT" sz="1200" baseline="32000">
                <a:solidFill>
                  <a:srgbClr val="000000"/>
                </a:solidFill>
                <a:latin typeface="Calibri" pitchFamily="34" charset="0"/>
                <a:sym typeface="Calibri" pitchFamily="34" charset="0"/>
              </a:rPr>
              <a:t>7</a:t>
            </a:r>
            <a:r>
              <a:rPr lang="it-IT" sz="1200">
                <a:solidFill>
                  <a:srgbClr val="000000"/>
                </a:solidFill>
                <a:latin typeface="Calibri" pitchFamily="34" charset="0"/>
                <a:sym typeface="Calibri" pitchFamily="34" charset="0"/>
              </a:rPr>
              <a:t>, Lucia Mussolin Merigliano</a:t>
            </a:r>
            <a:r>
              <a:rPr lang="it-IT" sz="1200" baseline="32000">
                <a:solidFill>
                  <a:srgbClr val="000000"/>
                </a:solidFill>
                <a:latin typeface="Calibri" pitchFamily="34" charset="0"/>
                <a:sym typeface="Calibri" pitchFamily="34" charset="0"/>
              </a:rPr>
              <a:t>8</a:t>
            </a:r>
            <a:r>
              <a:rPr lang="it-IT" sz="1200">
                <a:solidFill>
                  <a:srgbClr val="000000"/>
                </a:solidFill>
                <a:latin typeface="Calibri" pitchFamily="34" charset="0"/>
                <a:sym typeface="Calibri" pitchFamily="34" charset="0"/>
              </a:rPr>
              <a:t>, Giovanni Battista Nardelli</a:t>
            </a:r>
            <a:r>
              <a:rPr lang="it-IT" sz="1200" baseline="32000">
                <a:solidFill>
                  <a:srgbClr val="000000"/>
                </a:solidFill>
                <a:latin typeface="Calibri" pitchFamily="34" charset="0"/>
                <a:sym typeface="Calibri" pitchFamily="34" charset="0"/>
              </a:rPr>
              <a:t>1</a:t>
            </a:r>
            <a:endParaRPr lang="it-IT" sz="1200">
              <a:solidFill>
                <a:srgbClr val="000000"/>
              </a:solidFill>
              <a:latin typeface="Times"/>
              <a:ea typeface="Times"/>
              <a:cs typeface="Times"/>
              <a:sym typeface="Times"/>
            </a:endParaRPr>
          </a:p>
        </p:txBody>
      </p:sp>
      <p:sp>
        <p:nvSpPr>
          <p:cNvPr id="17419" name="Shape 139"/>
          <p:cNvSpPr>
            <a:spLocks noChangeArrowheads="1"/>
          </p:cNvSpPr>
          <p:nvPr/>
        </p:nvSpPr>
        <p:spPr bwMode="auto">
          <a:xfrm>
            <a:off x="82550" y="8091488"/>
            <a:ext cx="7283450" cy="657225"/>
          </a:xfrm>
          <a:prstGeom prst="rect">
            <a:avLst/>
          </a:prstGeom>
          <a:noFill/>
          <a:ln w="12700">
            <a:noFill/>
            <a:miter lim="400000"/>
            <a:headEnd/>
            <a:tailEnd/>
          </a:ln>
        </p:spPr>
        <p:txBody>
          <a:bodyPr lIns="50800" tIns="50800" rIns="50800" bIns="50800" anchor="ctr">
            <a:spAutoFit/>
          </a:bodyPr>
          <a:lstStyle/>
          <a:p>
            <a:pPr defTabSz="457200" hangingPunct="0"/>
            <a:r>
              <a:rPr lang="it-IT" sz="500" baseline="32000">
                <a:solidFill>
                  <a:srgbClr val="000000"/>
                </a:solidFill>
                <a:latin typeface="Times New Roman" pitchFamily="18" charset="0"/>
                <a:cs typeface="Times New Roman" pitchFamily="18" charset="0"/>
                <a:sym typeface="Times New Roman" pitchFamily="18" charset="0"/>
              </a:rPr>
              <a:t>1</a:t>
            </a:r>
            <a:r>
              <a:rPr lang="it-IT" sz="900">
                <a:solidFill>
                  <a:srgbClr val="000000"/>
                </a:solidFill>
                <a:latin typeface="Times New Roman" pitchFamily="18" charset="0"/>
                <a:cs typeface="Times New Roman" pitchFamily="18" charset="0"/>
                <a:sym typeface="Times New Roman" pitchFamily="18" charset="0"/>
              </a:rPr>
              <a:t>Università degli Studi di Padova, Dipartimento di Salute della Donna e del Bambino Clinica Ginecologica e Ostetrica, </a:t>
            </a:r>
            <a:r>
              <a:rPr lang="it-IT" sz="500" baseline="32000">
                <a:solidFill>
                  <a:srgbClr val="000000"/>
                </a:solidFill>
                <a:latin typeface="Times New Roman" pitchFamily="18" charset="0"/>
                <a:cs typeface="Times New Roman" pitchFamily="18" charset="0"/>
                <a:sym typeface="Times New Roman" pitchFamily="18" charset="0"/>
              </a:rPr>
              <a:t>2</a:t>
            </a:r>
            <a:r>
              <a:rPr lang="it-IT" sz="900">
                <a:solidFill>
                  <a:srgbClr val="000000"/>
                </a:solidFill>
                <a:latin typeface="Times New Roman" pitchFamily="18" charset="0"/>
                <a:cs typeface="Times New Roman" pitchFamily="18" charset="0"/>
                <a:sym typeface="Times New Roman" pitchFamily="18" charset="0"/>
              </a:rPr>
              <a:t>Azienda ULSS n.16 Padova, </a:t>
            </a:r>
            <a:r>
              <a:rPr lang="it-IT" sz="500" baseline="32000">
                <a:solidFill>
                  <a:srgbClr val="000000"/>
                </a:solidFill>
                <a:latin typeface="Times New Roman" pitchFamily="18" charset="0"/>
                <a:cs typeface="Times New Roman" pitchFamily="18" charset="0"/>
                <a:sym typeface="Times New Roman" pitchFamily="18" charset="0"/>
              </a:rPr>
              <a:t>3</a:t>
            </a:r>
            <a:r>
              <a:rPr lang="it-IT" sz="900">
                <a:solidFill>
                  <a:srgbClr val="000000"/>
                </a:solidFill>
                <a:latin typeface="Times New Roman" pitchFamily="18" charset="0"/>
                <a:cs typeface="Times New Roman" pitchFamily="18" charset="0"/>
                <a:sym typeface="Times New Roman" pitchFamily="18" charset="0"/>
              </a:rPr>
              <a:t>Liceo Artistico Statale “Amedeo Modigliani” Padova, </a:t>
            </a:r>
            <a:r>
              <a:rPr lang="it-IT" sz="500" baseline="32000">
                <a:solidFill>
                  <a:srgbClr val="000000"/>
                </a:solidFill>
                <a:latin typeface="Times New Roman" pitchFamily="18" charset="0"/>
                <a:cs typeface="Times New Roman" pitchFamily="18" charset="0"/>
                <a:sym typeface="Times New Roman" pitchFamily="18" charset="0"/>
              </a:rPr>
              <a:t>4</a:t>
            </a:r>
            <a:r>
              <a:rPr lang="it-IT" sz="900">
                <a:solidFill>
                  <a:srgbClr val="000000"/>
                </a:solidFill>
                <a:latin typeface="Times New Roman" pitchFamily="18" charset="0"/>
                <a:cs typeface="Times New Roman" pitchFamily="18" charset="0"/>
                <a:sym typeface="Times New Roman" pitchFamily="18" charset="0"/>
              </a:rPr>
              <a:t> Consigliere Ordine dei Medici Chirurghi e Odontoiatri di Padova, </a:t>
            </a:r>
            <a:r>
              <a:rPr lang="it-IT" sz="500" baseline="32000">
                <a:solidFill>
                  <a:srgbClr val="000000"/>
                </a:solidFill>
                <a:latin typeface="Times New Roman" pitchFamily="18" charset="0"/>
                <a:cs typeface="Times New Roman" pitchFamily="18" charset="0"/>
                <a:sym typeface="Times New Roman" pitchFamily="18" charset="0"/>
              </a:rPr>
              <a:t>5</a:t>
            </a:r>
            <a:r>
              <a:rPr lang="it-IT" sz="900">
                <a:solidFill>
                  <a:srgbClr val="000000"/>
                </a:solidFill>
                <a:latin typeface="Times New Roman" pitchFamily="18" charset="0"/>
                <a:cs typeface="Times New Roman" pitchFamily="18" charset="0"/>
                <a:sym typeface="Times New Roman" pitchFamily="18" charset="0"/>
              </a:rPr>
              <a:t>Consigliera comunale con delega alle Pari Opportunità, Padova, </a:t>
            </a:r>
            <a:r>
              <a:rPr lang="it-IT" sz="500" baseline="32000">
                <a:solidFill>
                  <a:srgbClr val="000000"/>
                </a:solidFill>
                <a:latin typeface="Times New Roman" pitchFamily="18" charset="0"/>
                <a:cs typeface="Times New Roman" pitchFamily="18" charset="0"/>
                <a:sym typeface="Times New Roman" pitchFamily="18" charset="0"/>
              </a:rPr>
              <a:t>6</a:t>
            </a:r>
            <a:r>
              <a:rPr lang="it-IT" sz="900">
                <a:solidFill>
                  <a:srgbClr val="000000"/>
                </a:solidFill>
                <a:latin typeface="Times New Roman" pitchFamily="18" charset="0"/>
                <a:cs typeface="Times New Roman" pitchFamily="18" charset="0"/>
                <a:sym typeface="Times New Roman" pitchFamily="18" charset="0"/>
              </a:rPr>
              <a:t>Università degli Studi di Padova, Dipartimento di Medicina e Servizio per la Patologia della Riproduzione Umana, </a:t>
            </a:r>
            <a:r>
              <a:rPr lang="it-IT" sz="500" baseline="32000">
                <a:solidFill>
                  <a:srgbClr val="000000"/>
                </a:solidFill>
                <a:latin typeface="Times New Roman" pitchFamily="18" charset="0"/>
                <a:cs typeface="Times New Roman" pitchFamily="18" charset="0"/>
                <a:sym typeface="Times New Roman" pitchFamily="18" charset="0"/>
              </a:rPr>
              <a:t>7</a:t>
            </a:r>
            <a:r>
              <a:rPr lang="it-IT" sz="900">
                <a:solidFill>
                  <a:srgbClr val="000000"/>
                </a:solidFill>
                <a:latin typeface="Times New Roman" pitchFamily="18" charset="0"/>
                <a:cs typeface="Times New Roman" pitchFamily="18" charset="0"/>
                <a:sym typeface="Times New Roman" pitchFamily="18" charset="0"/>
              </a:rPr>
              <a:t>Ginecologa Volontaria della Croce Rossa Italiana, </a:t>
            </a:r>
            <a:r>
              <a:rPr lang="it-IT" sz="500" baseline="32000">
                <a:solidFill>
                  <a:srgbClr val="000000"/>
                </a:solidFill>
                <a:latin typeface="Times New Roman" pitchFamily="18" charset="0"/>
                <a:cs typeface="Times New Roman" pitchFamily="18" charset="0"/>
                <a:sym typeface="Times New Roman" pitchFamily="18" charset="0"/>
              </a:rPr>
              <a:t>8</a:t>
            </a:r>
            <a:r>
              <a:rPr lang="it-IT" sz="900">
                <a:solidFill>
                  <a:srgbClr val="000000"/>
                </a:solidFill>
                <a:latin typeface="Times New Roman" pitchFamily="18" charset="0"/>
                <a:cs typeface="Times New Roman" pitchFamily="18" charset="0"/>
                <a:sym typeface="Times New Roman" pitchFamily="18" charset="0"/>
              </a:rPr>
              <a:t> Volontaria della Croce Rossa Italiana</a:t>
            </a:r>
            <a:endParaRPr lang="it-IT" sz="1200">
              <a:solidFill>
                <a:srgbClr val="000000"/>
              </a:solidFill>
              <a:latin typeface="Times"/>
              <a:ea typeface="Times"/>
              <a:cs typeface="Times"/>
              <a:sym typeface="Times"/>
            </a:endParaRPr>
          </a:p>
        </p:txBody>
      </p:sp>
      <p:pic>
        <p:nvPicPr>
          <p:cNvPr id="17420" name="A73209D3-7BD6-4E4D-85F0-4CBCA170747F.png"/>
          <p:cNvPicPr>
            <a:picLocks noChangeAspect="1"/>
          </p:cNvPicPr>
          <p:nvPr/>
        </p:nvPicPr>
        <p:blipFill>
          <a:blip r:embed="rId7"/>
          <a:srcRect/>
          <a:stretch>
            <a:fillRect/>
          </a:stretch>
        </p:blipFill>
        <p:spPr bwMode="auto">
          <a:xfrm>
            <a:off x="8570913" y="3076575"/>
            <a:ext cx="3754437" cy="5667375"/>
          </a:xfrm>
          <a:prstGeom prst="rect">
            <a:avLst/>
          </a:prstGeom>
          <a:noFill/>
          <a:ln w="12700">
            <a:noFill/>
            <a:miter lim="400000"/>
            <a:headEnd/>
            <a:tailEnd/>
          </a:ln>
        </p:spPr>
      </p:pic>
      <p:pic>
        <p:nvPicPr>
          <p:cNvPr id="17421" name="Immagine 1"/>
          <p:cNvPicPr>
            <a:picLocks noChangeAspect="1" noChangeArrowheads="1"/>
          </p:cNvPicPr>
          <p:nvPr/>
        </p:nvPicPr>
        <p:blipFill>
          <a:blip r:embed="rId8"/>
          <a:srcRect l="9886" r="12701" b="7681"/>
          <a:stretch>
            <a:fillRect/>
          </a:stretch>
        </p:blipFill>
        <p:spPr bwMode="auto">
          <a:xfrm>
            <a:off x="11395075" y="439738"/>
            <a:ext cx="652463" cy="1287462"/>
          </a:xfrm>
          <a:prstGeom prst="rect">
            <a:avLst/>
          </a:prstGeom>
          <a:solidFill>
            <a:srgbClr val="FFFFFF"/>
          </a:solidFill>
          <a:ln w="9525">
            <a:noFill/>
            <a:miter lim="800000"/>
            <a:headEnd/>
            <a:tailEnd/>
          </a:ln>
        </p:spPr>
      </p:pic>
      <p:sp>
        <p:nvSpPr>
          <p:cNvPr id="17422" name="Text Box 3"/>
          <p:cNvSpPr txBox="1">
            <a:spLocks noChangeArrowheads="1"/>
          </p:cNvSpPr>
          <p:nvPr/>
        </p:nvSpPr>
        <p:spPr bwMode="auto">
          <a:xfrm>
            <a:off x="8559800" y="8743950"/>
            <a:ext cx="2903538" cy="788988"/>
          </a:xfrm>
          <a:prstGeom prst="rect">
            <a:avLst/>
          </a:prstGeom>
          <a:noFill/>
          <a:ln w="9525">
            <a:noFill/>
            <a:miter lim="800000"/>
            <a:headEnd/>
            <a:tailEnd/>
          </a:ln>
        </p:spPr>
        <p:txBody>
          <a:bodyPr/>
          <a:lstStyle/>
          <a:p>
            <a:pPr defTabSz="914400" eaLnBrk="0" hangingPunct="0">
              <a:spcAft>
                <a:spcPts val="800"/>
              </a:spcAft>
            </a:pPr>
            <a:r>
              <a:rPr lang="it-IT" altLang="it-IT" sz="1200" b="1">
                <a:solidFill>
                  <a:srgbClr val="000000"/>
                </a:solidFill>
                <a:latin typeface="Times New Roman" pitchFamily="18" charset="0"/>
              </a:rPr>
              <a:t>Gloria Franchin</a:t>
            </a:r>
            <a:br>
              <a:rPr lang="it-IT" altLang="it-IT" sz="1200" b="1">
                <a:solidFill>
                  <a:srgbClr val="000000"/>
                </a:solidFill>
                <a:latin typeface="Times New Roman" pitchFamily="18" charset="0"/>
              </a:rPr>
            </a:br>
            <a:r>
              <a:rPr lang="it-IT" altLang="it-IT" sz="1200" b="1">
                <a:solidFill>
                  <a:srgbClr val="000000"/>
                </a:solidFill>
                <a:latin typeface="Times New Roman" pitchFamily="18" charset="0"/>
              </a:rPr>
              <a:t>Liceo Artistico “A. Modigliani”</a:t>
            </a:r>
          </a:p>
        </p:txBody>
      </p:sp>
      <p:pic>
        <p:nvPicPr>
          <p:cNvPr id="17423" name="Picture 2" descr="C:\Documents and Settings\Mamma\Desktop\UNIVERSITA-PADOVA_logo.jpg"/>
          <p:cNvPicPr>
            <a:picLocks noChangeAspect="1" noChangeArrowheads="1"/>
          </p:cNvPicPr>
          <p:nvPr/>
        </p:nvPicPr>
        <p:blipFill>
          <a:blip r:embed="rId9"/>
          <a:srcRect/>
          <a:stretch>
            <a:fillRect/>
          </a:stretch>
        </p:blipFill>
        <p:spPr bwMode="auto">
          <a:xfrm>
            <a:off x="4560888" y="447675"/>
            <a:ext cx="1174750" cy="12858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118295074_2675x2907.jpeg"/>
          <p:cNvPicPr>
            <a:picLocks noGrp="1" noChangeAspect="1"/>
          </p:cNvPicPr>
          <p:nvPr>
            <p:ph type="pic" idx="13"/>
          </p:nvPr>
        </p:nvPicPr>
        <p:blipFill>
          <a:blip r:embed="rId2"/>
          <a:srcRect l="2257" t="130" r="26205" b="130"/>
          <a:stretch>
            <a:fillRect/>
          </a:stretch>
        </p:blipFill>
        <p:spPr/>
      </p:pic>
      <p:sp>
        <p:nvSpPr>
          <p:cNvPr id="142" name="Shape 142"/>
          <p:cNvSpPr>
            <a:spLocks noGrp="1"/>
          </p:cNvSpPr>
          <p:nvPr>
            <p:ph type="body" idx="1"/>
          </p:nvPr>
        </p:nvSpPr>
        <p:spPr>
          <a:xfrm>
            <a:off x="6573838" y="161925"/>
            <a:ext cx="6146800" cy="9448800"/>
          </a:xfrm>
        </p:spPr>
        <p:txBody>
          <a:bodyPr>
            <a:normAutofit fontScale="92500"/>
          </a:bodyPr>
          <a:lstStyle/>
          <a:p>
            <a:pPr marL="173047" indent="-173047" algn="just" defTabSz="457223" eaLnBrk="1" hangingPunct="1">
              <a:lnSpc>
                <a:spcPct val="120000"/>
              </a:lnSpc>
              <a:spcBef>
                <a:spcPct val="0"/>
              </a:spcBef>
              <a:defRPr/>
            </a:pPr>
            <a:r>
              <a:rPr lang="it-IT" sz="2000" b="1" dirty="0">
                <a:solidFill>
                  <a:srgbClr val="000000"/>
                </a:solidFill>
                <a:latin typeface="Lucida Grande"/>
                <a:ea typeface="Lucida Grande"/>
                <a:cs typeface="Lucida Grande"/>
                <a:sym typeface="Lucida Grande"/>
              </a:rPr>
              <a:t> </a:t>
            </a:r>
            <a:r>
              <a:rPr lang="it-IT" sz="2000" dirty="0">
                <a:solidFill>
                  <a:srgbClr val="000000"/>
                </a:solidFill>
                <a:latin typeface="Lucida Grande"/>
                <a:ea typeface="Lucida Grande"/>
                <a:cs typeface="Lucida Grande"/>
                <a:sym typeface="Lucida Grande"/>
              </a:rPr>
              <a:t>L’OMS stima che tra </a:t>
            </a:r>
            <a:r>
              <a:rPr lang="it-IT" sz="2000" b="1" dirty="0">
                <a:solidFill>
                  <a:srgbClr val="000000"/>
                </a:solidFill>
                <a:latin typeface="Lucida Grande"/>
                <a:ea typeface="Lucida Grande"/>
                <a:cs typeface="Lucida Grande"/>
                <a:sym typeface="Lucida Grande"/>
              </a:rPr>
              <a:t>100 e 140 milioni di donne</a:t>
            </a:r>
            <a:r>
              <a:rPr lang="it-IT" sz="2000" dirty="0">
                <a:solidFill>
                  <a:srgbClr val="000000"/>
                </a:solidFill>
                <a:latin typeface="Lucida Grande"/>
                <a:ea typeface="Lucida Grande"/>
                <a:cs typeface="Lucida Grande"/>
                <a:sym typeface="Lucida Grande"/>
              </a:rPr>
              <a:t> hanno subito </a:t>
            </a:r>
            <a:r>
              <a:rPr lang="it-IT" sz="2000" b="1" dirty="0">
                <a:solidFill>
                  <a:srgbClr val="000000"/>
                </a:solidFill>
                <a:latin typeface="Lucida Grande"/>
                <a:ea typeface="Lucida Grande"/>
                <a:cs typeface="Lucida Grande"/>
                <a:sym typeface="Lucida Grande"/>
              </a:rPr>
              <a:t>Mutilazioni Genitali Femminili </a:t>
            </a:r>
            <a:br>
              <a:rPr lang="it-IT" sz="2000" b="1" dirty="0">
                <a:solidFill>
                  <a:srgbClr val="000000"/>
                </a:solidFill>
                <a:latin typeface="Lucida Grande"/>
                <a:ea typeface="Lucida Grande"/>
                <a:cs typeface="Lucida Grande"/>
                <a:sym typeface="Lucida Grande"/>
              </a:rPr>
            </a:br>
            <a:r>
              <a:rPr lang="it-IT" sz="2000" dirty="0">
                <a:solidFill>
                  <a:srgbClr val="000000"/>
                </a:solidFill>
                <a:latin typeface="Lucida Grande"/>
                <a:ea typeface="Lucida Grande"/>
                <a:cs typeface="Lucida Grande"/>
                <a:sym typeface="Lucida Grande"/>
              </a:rPr>
              <a:t>e che le bambine sottoposte ogni anno a MGF siano circa</a:t>
            </a:r>
            <a:r>
              <a:rPr lang="it-IT" sz="2000" b="1" dirty="0">
                <a:solidFill>
                  <a:srgbClr val="000000"/>
                </a:solidFill>
                <a:latin typeface="Lucida Grande"/>
                <a:ea typeface="Lucida Grande"/>
                <a:cs typeface="Lucida Grande"/>
                <a:sym typeface="Lucida Grande"/>
              </a:rPr>
              <a:t> 3 milioni </a:t>
            </a:r>
            <a:br>
              <a:rPr lang="it-IT" sz="2000" b="1" dirty="0">
                <a:solidFill>
                  <a:srgbClr val="000000"/>
                </a:solidFill>
                <a:latin typeface="Lucida Grande"/>
                <a:ea typeface="Lucida Grande"/>
                <a:cs typeface="Lucida Grande"/>
                <a:sym typeface="Lucida Grande"/>
              </a:rPr>
            </a:br>
            <a:endParaRPr lang="it-IT" sz="2000" dirty="0">
              <a:solidFill>
                <a:srgbClr val="000000"/>
              </a:solidFill>
              <a:latin typeface="Lucida Grande"/>
              <a:ea typeface="Lucida Grande"/>
              <a:cs typeface="Lucida Grande"/>
              <a:sym typeface="Lucida Grande"/>
            </a:endParaRPr>
          </a:p>
          <a:p>
            <a:pPr marL="173047" indent="-173047" algn="just" defTabSz="457223" eaLnBrk="1" hangingPunct="1">
              <a:lnSpc>
                <a:spcPct val="150000"/>
              </a:lnSpc>
              <a:spcBef>
                <a:spcPct val="0"/>
              </a:spcBef>
              <a:defRPr/>
            </a:pPr>
            <a:r>
              <a:rPr lang="it-IT" sz="2000" dirty="0">
                <a:solidFill>
                  <a:srgbClr val="000000"/>
                </a:solidFill>
                <a:latin typeface="Lucida Grande"/>
                <a:ea typeface="Lucida Grande"/>
                <a:cs typeface="Lucida Grande"/>
                <a:sym typeface="Lucida Grande"/>
              </a:rPr>
              <a:t>La pratica delle MGF è documentata in 28 Paesi africani ma anche nello Yemen, India, Indonesia, Malesia, Iraq ed Emirati Arabi</a:t>
            </a:r>
          </a:p>
          <a:p>
            <a:pPr marL="173047" indent="-173047" algn="just" defTabSz="457223" eaLnBrk="1" hangingPunct="1">
              <a:lnSpc>
                <a:spcPct val="120000"/>
              </a:lnSpc>
              <a:spcBef>
                <a:spcPct val="0"/>
              </a:spcBef>
              <a:defRPr/>
            </a:pPr>
            <a:endParaRPr lang="it-IT" sz="2000" dirty="0">
              <a:solidFill>
                <a:srgbClr val="000000"/>
              </a:solidFill>
              <a:latin typeface="Lucida Grande"/>
              <a:ea typeface="Lucida Grande"/>
              <a:cs typeface="Lucida Grande"/>
              <a:sym typeface="Lucida Grande"/>
            </a:endParaRPr>
          </a:p>
          <a:p>
            <a:pPr marL="173047" indent="-173047" defTabSz="457223" eaLnBrk="1" hangingPunct="1">
              <a:lnSpc>
                <a:spcPct val="120000"/>
              </a:lnSpc>
              <a:spcBef>
                <a:spcPct val="0"/>
              </a:spcBef>
              <a:defRPr/>
            </a:pPr>
            <a:r>
              <a:rPr lang="it-IT" sz="2000" dirty="0">
                <a:solidFill>
                  <a:srgbClr val="000000"/>
                </a:solidFill>
                <a:latin typeface="Lucida Grande"/>
                <a:ea typeface="Lucida Grande"/>
                <a:cs typeface="Lucida Grande"/>
                <a:sym typeface="Lucida Grande"/>
              </a:rPr>
              <a:t>Classificazione delle MGF secondo l’OMS: </a:t>
            </a:r>
            <a:br>
              <a:rPr lang="it-IT" sz="2000" dirty="0">
                <a:solidFill>
                  <a:srgbClr val="000000"/>
                </a:solidFill>
                <a:latin typeface="Lucida Grande"/>
                <a:ea typeface="Lucida Grande"/>
                <a:cs typeface="Lucida Grande"/>
                <a:sym typeface="Lucida Grande"/>
              </a:rPr>
            </a:br>
            <a:r>
              <a:rPr lang="it-IT" sz="2000" dirty="0">
                <a:solidFill>
                  <a:srgbClr val="000000"/>
                </a:solidFill>
                <a:latin typeface="Lucida Grande"/>
                <a:ea typeface="Lucida Grande"/>
                <a:cs typeface="Lucida Grande"/>
                <a:sym typeface="Lucida Grande"/>
              </a:rPr>
              <a:t/>
            </a:r>
            <a:br>
              <a:rPr lang="it-IT" sz="2000" dirty="0">
                <a:solidFill>
                  <a:srgbClr val="000000"/>
                </a:solidFill>
                <a:latin typeface="Lucida Grande"/>
                <a:ea typeface="Lucida Grande"/>
                <a:cs typeface="Lucida Grande"/>
                <a:sym typeface="Lucida Grande"/>
              </a:rPr>
            </a:br>
            <a:r>
              <a:rPr lang="it-IT" sz="2000" b="1" dirty="0">
                <a:solidFill>
                  <a:srgbClr val="000000"/>
                </a:solidFill>
                <a:latin typeface="Lucida Grande"/>
                <a:ea typeface="Lucida Grande"/>
                <a:cs typeface="Lucida Grande"/>
                <a:sym typeface="Lucida Grande"/>
              </a:rPr>
              <a:t>I tipo</a:t>
            </a:r>
            <a:r>
              <a:rPr lang="it-IT" sz="2000" dirty="0">
                <a:solidFill>
                  <a:srgbClr val="000000"/>
                </a:solidFill>
                <a:latin typeface="Lucida Grande"/>
                <a:ea typeface="Lucida Grande"/>
                <a:cs typeface="Lucida Grande"/>
                <a:sym typeface="Lucida Grande"/>
              </a:rPr>
              <a:t>: circoncisione, resezione del prepuzio clitorideo con o senza l’escissione di parte o dell’intero clitoride; </a:t>
            </a:r>
            <a:br>
              <a:rPr lang="it-IT" sz="2000" dirty="0">
                <a:solidFill>
                  <a:srgbClr val="000000"/>
                </a:solidFill>
                <a:latin typeface="Lucida Grande"/>
                <a:ea typeface="Lucida Grande"/>
                <a:cs typeface="Lucida Grande"/>
                <a:sym typeface="Lucida Grande"/>
              </a:rPr>
            </a:br>
            <a:r>
              <a:rPr lang="it-IT" sz="2000" b="1" dirty="0">
                <a:solidFill>
                  <a:srgbClr val="000000"/>
                </a:solidFill>
                <a:latin typeface="Lucida Grande"/>
                <a:ea typeface="Lucida Grande"/>
                <a:cs typeface="Lucida Grande"/>
                <a:sym typeface="Lucida Grande"/>
              </a:rPr>
              <a:t>II tipo</a:t>
            </a:r>
            <a:r>
              <a:rPr lang="it-IT" sz="2000" dirty="0">
                <a:solidFill>
                  <a:srgbClr val="000000"/>
                </a:solidFill>
                <a:latin typeface="Lucida Grande"/>
                <a:ea typeface="Lucida Grande"/>
                <a:cs typeface="Lucida Grande"/>
                <a:sym typeface="Lucida Grande"/>
              </a:rPr>
              <a:t>: escissione, resezione del prepuzio e del clitoride insieme alla rimozione parziale o totale delle piccole labbra; </a:t>
            </a:r>
            <a:br>
              <a:rPr lang="it-IT" sz="2000" dirty="0">
                <a:solidFill>
                  <a:srgbClr val="000000"/>
                </a:solidFill>
                <a:latin typeface="Lucida Grande"/>
                <a:ea typeface="Lucida Grande"/>
                <a:cs typeface="Lucida Grande"/>
                <a:sym typeface="Lucida Grande"/>
              </a:rPr>
            </a:br>
            <a:r>
              <a:rPr lang="it-IT" sz="2000" b="1" dirty="0">
                <a:solidFill>
                  <a:srgbClr val="000000"/>
                </a:solidFill>
                <a:latin typeface="Lucida Grande"/>
                <a:ea typeface="Lucida Grande"/>
                <a:cs typeface="Lucida Grande"/>
                <a:sym typeface="Lucida Grande"/>
              </a:rPr>
              <a:t>III tipo</a:t>
            </a:r>
            <a:r>
              <a:rPr lang="it-IT" sz="2000" dirty="0">
                <a:solidFill>
                  <a:srgbClr val="000000"/>
                </a:solidFill>
                <a:latin typeface="Lucida Grande"/>
                <a:ea typeface="Lucida Grande"/>
                <a:cs typeface="Lucida Grande"/>
                <a:sym typeface="Lucida Grande"/>
              </a:rPr>
              <a:t>: infibulazione o circoncisione faraonica, forma di mutilazione genitale tipica dei paesi del Corno d’Africa che consiste nell’escissione parziale o totale dei genitali esterni. I due lati della vulva vengono poi cuciti con una sutura o con spine, riducendo in tal modo la dimensione dell’orifizio vaginale; </a:t>
            </a:r>
            <a:br>
              <a:rPr lang="it-IT" sz="2000" dirty="0">
                <a:solidFill>
                  <a:srgbClr val="000000"/>
                </a:solidFill>
                <a:latin typeface="Lucida Grande"/>
                <a:ea typeface="Lucida Grande"/>
                <a:cs typeface="Lucida Grande"/>
                <a:sym typeface="Lucida Grande"/>
              </a:rPr>
            </a:br>
            <a:r>
              <a:rPr lang="it-IT" sz="2000" b="1" dirty="0">
                <a:solidFill>
                  <a:srgbClr val="000000"/>
                </a:solidFill>
                <a:latin typeface="Lucida Grande"/>
                <a:ea typeface="Lucida Grande"/>
                <a:cs typeface="Lucida Grande"/>
                <a:sym typeface="Lucida Grande"/>
              </a:rPr>
              <a:t>IV tipo</a:t>
            </a:r>
            <a:r>
              <a:rPr lang="it-IT" sz="2000" dirty="0">
                <a:solidFill>
                  <a:srgbClr val="000000"/>
                </a:solidFill>
                <a:latin typeface="Lucida Grande"/>
                <a:ea typeface="Lucida Grande"/>
                <a:cs typeface="Lucida Grande"/>
                <a:sym typeface="Lucida Grande"/>
              </a:rPr>
              <a:t>: include varie pratiche quali piercing, incisione del clitoride e/o delle labbra, allungamento del clitoride e/o delle piccole labbra, quest’ultime più frequenti in Indonesia e Malesia. </a:t>
            </a:r>
          </a:p>
        </p:txBody>
      </p:sp>
      <p:pic>
        <p:nvPicPr>
          <p:cNvPr id="18435" name="grafico_fgm_buono.jpg"/>
          <p:cNvPicPr>
            <a:picLocks noChangeAspect="1"/>
          </p:cNvPicPr>
          <p:nvPr/>
        </p:nvPicPr>
        <p:blipFill>
          <a:blip r:embed="rId3"/>
          <a:srcRect/>
          <a:stretch>
            <a:fillRect/>
          </a:stretch>
        </p:blipFill>
        <p:spPr bwMode="auto">
          <a:xfrm>
            <a:off x="0" y="989013"/>
            <a:ext cx="6438900" cy="7861300"/>
          </a:xfrm>
          <a:prstGeom prst="rect">
            <a:avLst/>
          </a:prstGeom>
          <a:noFill/>
          <a:ln w="12700">
            <a:noFill/>
            <a:miter lim="400000"/>
            <a:headEnd/>
            <a:tailEnd/>
          </a:ln>
        </p:spPr>
      </p:pic>
      <p:sp>
        <p:nvSpPr>
          <p:cNvPr id="18436" name="Rettangolo 4"/>
          <p:cNvSpPr>
            <a:spLocks noChangeArrowheads="1"/>
          </p:cNvSpPr>
          <p:nvPr/>
        </p:nvSpPr>
        <p:spPr bwMode="auto">
          <a:xfrm>
            <a:off x="0" y="8877300"/>
            <a:ext cx="5362575" cy="277813"/>
          </a:xfrm>
          <a:prstGeom prst="rect">
            <a:avLst/>
          </a:prstGeom>
          <a:noFill/>
          <a:ln w="9525">
            <a:noFill/>
            <a:miter lim="800000"/>
            <a:headEnd/>
            <a:tailEnd/>
          </a:ln>
        </p:spPr>
        <p:txBody>
          <a:bodyPr wrap="none">
            <a:spAutoFit/>
          </a:bodyPr>
          <a:lstStyle/>
          <a:p>
            <a:r>
              <a:rPr lang="it-IT" sz="1200" b="1">
                <a:solidFill>
                  <a:srgbClr val="000000"/>
                </a:solidFill>
                <a:latin typeface="Times New Roman" pitchFamily="18" charset="0"/>
              </a:rPr>
              <a:t> Rapporto UNICEF 2013, Female Genital Mutilation/Cutting: a global concern</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118295074_2675x2907.jpeg"/>
          <p:cNvPicPr>
            <a:picLocks noGrp="1" noChangeAspect="1"/>
          </p:cNvPicPr>
          <p:nvPr>
            <p:ph type="pic" idx="13"/>
          </p:nvPr>
        </p:nvPicPr>
        <p:blipFill>
          <a:blip r:embed="rId2"/>
          <a:srcRect l="130" t="2257" r="130" b="26205"/>
          <a:stretch>
            <a:fillRect/>
          </a:stretch>
        </p:blipFill>
        <p:spPr>
          <a:xfrm>
            <a:off x="-1588" y="4732784"/>
            <a:ext cx="13006388" cy="8586787"/>
          </a:xfrm>
        </p:spPr>
      </p:pic>
      <p:sp>
        <p:nvSpPr>
          <p:cNvPr id="19458" name="Shape 146"/>
          <p:cNvSpPr>
            <a:spLocks noGrp="1"/>
          </p:cNvSpPr>
          <p:nvPr>
            <p:ph type="body" idx="1"/>
          </p:nvPr>
        </p:nvSpPr>
        <p:spPr>
          <a:xfrm>
            <a:off x="198438" y="123825"/>
            <a:ext cx="6065837" cy="7993063"/>
          </a:xfrm>
        </p:spPr>
        <p:txBody>
          <a:bodyPr/>
          <a:lstStyle/>
          <a:p>
            <a:pPr marL="288925" indent="-288925" algn="just" defTabSz="449263" eaLnBrk="1" hangingPunct="1">
              <a:lnSpc>
                <a:spcPct val="150000"/>
              </a:lnSpc>
              <a:spcBef>
                <a:spcPct val="0"/>
              </a:spcBef>
            </a:pPr>
            <a:endParaRPr lang="it-IT" sz="1900" smtClean="0">
              <a:solidFill>
                <a:srgbClr val="000000"/>
              </a:solidFill>
              <a:latin typeface="Lucida Grande"/>
              <a:ea typeface="Lucida Grande"/>
              <a:cs typeface="Lucida Grande"/>
              <a:sym typeface="Lucida Grande"/>
            </a:endParaRPr>
          </a:p>
          <a:p>
            <a:pPr marL="288925" indent="-288925" algn="just" defTabSz="449263" eaLnBrk="1" hangingPunct="1">
              <a:lnSpc>
                <a:spcPct val="150000"/>
              </a:lnSpc>
              <a:spcBef>
                <a:spcPct val="0"/>
              </a:spcBef>
            </a:pPr>
            <a:r>
              <a:rPr lang="it-IT" sz="1900" smtClean="0">
                <a:solidFill>
                  <a:srgbClr val="000000"/>
                </a:solidFill>
                <a:latin typeface="Lucida Grande"/>
                <a:ea typeface="Lucida Grande"/>
                <a:cs typeface="Lucida Grande"/>
                <a:sym typeface="Lucida Grande"/>
              </a:rPr>
              <a:t>L’uso del termine MGF non è patrimonio condiviso dalla maggior parte delle popolazioni africane che praticano una qualche forma di MGF</a:t>
            </a:r>
          </a:p>
          <a:p>
            <a:pPr marL="288925" indent="-288925" algn="just" defTabSz="449263" eaLnBrk="1" hangingPunct="1">
              <a:lnSpc>
                <a:spcPct val="150000"/>
              </a:lnSpc>
              <a:spcBef>
                <a:spcPct val="0"/>
              </a:spcBef>
            </a:pPr>
            <a:endParaRPr lang="it-IT" sz="1900" smtClean="0">
              <a:solidFill>
                <a:srgbClr val="000000"/>
              </a:solidFill>
              <a:latin typeface="Lucida Grande"/>
              <a:ea typeface="Lucida Grande"/>
              <a:cs typeface="Lucida Grande"/>
              <a:sym typeface="Lucida Grande"/>
            </a:endParaRPr>
          </a:p>
          <a:p>
            <a:pPr marL="288925" indent="-288925" algn="just" defTabSz="449263" eaLnBrk="1" hangingPunct="1">
              <a:lnSpc>
                <a:spcPct val="150000"/>
              </a:lnSpc>
              <a:spcBef>
                <a:spcPct val="0"/>
              </a:spcBef>
            </a:pPr>
            <a:r>
              <a:rPr lang="it-IT" sz="1900" smtClean="0">
                <a:solidFill>
                  <a:srgbClr val="00000A"/>
                </a:solidFill>
                <a:latin typeface="Lucida Grande"/>
                <a:ea typeface="Lucida Grande"/>
                <a:cs typeface="Lucida Grande"/>
                <a:sym typeface="Lucida Grande"/>
              </a:rPr>
              <a:t>Le</a:t>
            </a:r>
            <a:r>
              <a:rPr lang="it-IT" sz="1900" b="1" smtClean="0">
                <a:solidFill>
                  <a:srgbClr val="00000A"/>
                </a:solidFill>
                <a:latin typeface="Lucida Grande"/>
                <a:ea typeface="Lucida Grande"/>
                <a:cs typeface="Lucida Grande"/>
                <a:sym typeface="Lucida Grande"/>
              </a:rPr>
              <a:t> complicanze</a:t>
            </a:r>
            <a:r>
              <a:rPr lang="it-IT" sz="1900" smtClean="0">
                <a:solidFill>
                  <a:srgbClr val="00000A"/>
                </a:solidFill>
                <a:latin typeface="Lucida Grande"/>
                <a:ea typeface="Lucida Grande"/>
                <a:cs typeface="Lucida Grande"/>
                <a:sym typeface="Lucida Grande"/>
              </a:rPr>
              <a:t> a </a:t>
            </a:r>
            <a:r>
              <a:rPr lang="it-IT" sz="1900" b="1" smtClean="0">
                <a:solidFill>
                  <a:srgbClr val="00000A"/>
                </a:solidFill>
                <a:latin typeface="Lucida Grande"/>
                <a:ea typeface="Lucida Grande"/>
                <a:cs typeface="Lucida Grande"/>
                <a:sym typeface="Lucida Grande"/>
              </a:rPr>
              <a:t>breve termine</a:t>
            </a:r>
            <a:r>
              <a:rPr lang="it-IT" sz="1900" smtClean="0">
                <a:solidFill>
                  <a:srgbClr val="00000A"/>
                </a:solidFill>
                <a:latin typeface="Lucida Grande"/>
                <a:ea typeface="Lucida Grande"/>
                <a:cs typeface="Lucida Grande"/>
                <a:sym typeface="Lucida Grande"/>
              </a:rPr>
              <a:t> e a </a:t>
            </a:r>
            <a:r>
              <a:rPr lang="it-IT" sz="1900" b="1" smtClean="0">
                <a:solidFill>
                  <a:srgbClr val="00000A"/>
                </a:solidFill>
                <a:latin typeface="Lucida Grande"/>
                <a:ea typeface="Lucida Grande"/>
                <a:cs typeface="Lucida Grande"/>
                <a:sym typeface="Lucida Grande"/>
              </a:rPr>
              <a:t>lungo termine </a:t>
            </a:r>
            <a:r>
              <a:rPr lang="it-IT" sz="1900" smtClean="0">
                <a:solidFill>
                  <a:srgbClr val="00000A"/>
                </a:solidFill>
                <a:latin typeface="Lucida Grande"/>
                <a:ea typeface="Lucida Grande"/>
                <a:cs typeface="Lucida Grande"/>
                <a:sym typeface="Lucida Grande"/>
              </a:rPr>
              <a:t>delle </a:t>
            </a:r>
            <a:r>
              <a:rPr lang="it-IT" sz="1900" b="1" smtClean="0">
                <a:solidFill>
                  <a:srgbClr val="00000A"/>
                </a:solidFill>
                <a:latin typeface="Lucida Grande"/>
                <a:ea typeface="Lucida Grande"/>
                <a:cs typeface="Lucida Grande"/>
                <a:sym typeface="Lucida Grande"/>
              </a:rPr>
              <a:t>MGF </a:t>
            </a:r>
            <a:r>
              <a:rPr lang="it-IT" sz="1900" smtClean="0">
                <a:solidFill>
                  <a:srgbClr val="00000A"/>
                </a:solidFill>
                <a:latin typeface="Lucida Grande"/>
                <a:ea typeface="Lucida Grande"/>
                <a:cs typeface="Lucida Grande"/>
                <a:sym typeface="Lucida Grande"/>
              </a:rPr>
              <a:t>sono numerose, le bambine possono anche rischiare di morire per shock emorragico, shock neurogeno, sepsi</a:t>
            </a:r>
          </a:p>
          <a:p>
            <a:pPr marL="288925" indent="-288925" algn="just" defTabSz="449263" eaLnBrk="1" hangingPunct="1">
              <a:lnSpc>
                <a:spcPct val="150000"/>
              </a:lnSpc>
              <a:spcBef>
                <a:spcPct val="0"/>
              </a:spcBef>
            </a:pPr>
            <a:endParaRPr lang="it-IT" sz="1900" smtClean="0">
              <a:solidFill>
                <a:srgbClr val="00000A"/>
              </a:solidFill>
              <a:latin typeface="Lucida Grande"/>
              <a:ea typeface="Lucida Grande"/>
              <a:cs typeface="Lucida Grande"/>
              <a:sym typeface="Lucida Grande"/>
            </a:endParaRPr>
          </a:p>
        </p:txBody>
      </p:sp>
      <p:pic>
        <p:nvPicPr>
          <p:cNvPr id="19459" name="Immagine 1"/>
          <p:cNvPicPr>
            <a:picLocks noChangeAspect="1"/>
          </p:cNvPicPr>
          <p:nvPr/>
        </p:nvPicPr>
        <p:blipFill>
          <a:blip r:embed="rId3"/>
          <a:srcRect/>
          <a:stretch>
            <a:fillRect/>
          </a:stretch>
        </p:blipFill>
        <p:spPr bwMode="auto">
          <a:xfrm>
            <a:off x="1441450" y="5092700"/>
            <a:ext cx="7777163" cy="4438650"/>
          </a:xfrm>
          <a:prstGeom prst="rect">
            <a:avLst/>
          </a:prstGeom>
          <a:noFill/>
          <a:ln w="9525">
            <a:noFill/>
            <a:miter lim="800000"/>
            <a:headEnd/>
            <a:tailEnd/>
          </a:ln>
        </p:spPr>
      </p:pic>
      <p:sp>
        <p:nvSpPr>
          <p:cNvPr id="19460" name="Rettangolo 2"/>
          <p:cNvSpPr>
            <a:spLocks noChangeArrowheads="1"/>
          </p:cNvSpPr>
          <p:nvPr/>
        </p:nvSpPr>
        <p:spPr bwMode="auto">
          <a:xfrm>
            <a:off x="6467475" y="1812925"/>
            <a:ext cx="6502400" cy="658813"/>
          </a:xfrm>
          <a:prstGeom prst="rect">
            <a:avLst/>
          </a:prstGeom>
          <a:noFill/>
          <a:ln w="9525">
            <a:noFill/>
            <a:miter lim="800000"/>
            <a:headEnd/>
            <a:tailEnd/>
          </a:ln>
        </p:spPr>
        <p:txBody>
          <a:bodyPr>
            <a:spAutoFit/>
          </a:bodyPr>
          <a:lstStyle/>
          <a:p>
            <a:pPr marL="288925" indent="-288925" algn="just" defTabSz="449263">
              <a:lnSpc>
                <a:spcPct val="150000"/>
              </a:lnSpc>
            </a:pPr>
            <a:r>
              <a:rPr lang="it-IT">
                <a:solidFill>
                  <a:srgbClr val="00000A"/>
                </a:solidFill>
                <a:latin typeface="Lucida Grande"/>
                <a:ea typeface="Lucida Grande"/>
                <a:cs typeface="Lucida Grande"/>
                <a:sym typeface="Lucida Grande"/>
              </a:rPr>
              <a:t> </a:t>
            </a:r>
          </a:p>
        </p:txBody>
      </p:sp>
      <p:sp>
        <p:nvSpPr>
          <p:cNvPr id="19461" name="Shape 146"/>
          <p:cNvSpPr>
            <a:spLocks noGrp="1"/>
          </p:cNvSpPr>
          <p:nvPr>
            <p:ph type="body" idx="1"/>
          </p:nvPr>
        </p:nvSpPr>
        <p:spPr>
          <a:xfrm>
            <a:off x="6686550" y="268288"/>
            <a:ext cx="6065838" cy="7993062"/>
          </a:xfrm>
        </p:spPr>
        <p:txBody>
          <a:bodyPr/>
          <a:lstStyle/>
          <a:p>
            <a:pPr marL="288925" indent="-288925" algn="just" defTabSz="449263" eaLnBrk="1" hangingPunct="1">
              <a:lnSpc>
                <a:spcPct val="150000"/>
              </a:lnSpc>
              <a:spcBef>
                <a:spcPct val="0"/>
              </a:spcBef>
            </a:pPr>
            <a:endParaRPr lang="it-IT" sz="1900" smtClean="0">
              <a:solidFill>
                <a:srgbClr val="000000"/>
              </a:solidFill>
              <a:latin typeface="Lucida Grande"/>
              <a:ea typeface="Lucida Grande"/>
              <a:cs typeface="Lucida Grande"/>
              <a:sym typeface="Lucida Grande"/>
            </a:endParaRPr>
          </a:p>
          <a:p>
            <a:pPr marL="288925" indent="-288925" algn="just" defTabSz="449263" eaLnBrk="1" hangingPunct="1">
              <a:lnSpc>
                <a:spcPct val="150000"/>
              </a:lnSpc>
              <a:spcBef>
                <a:spcPct val="0"/>
              </a:spcBef>
            </a:pPr>
            <a:r>
              <a:rPr lang="it-IT" sz="2000" smtClean="0">
                <a:solidFill>
                  <a:srgbClr val="00000A"/>
                </a:solidFill>
                <a:latin typeface="Lucida Grande"/>
                <a:ea typeface="Lucida Grande"/>
                <a:cs typeface="Lucida Grande"/>
                <a:sym typeface="Lucida Grande"/>
              </a:rPr>
              <a:t>Le </a:t>
            </a:r>
            <a:r>
              <a:rPr lang="it-IT" sz="2000" b="1" smtClean="0">
                <a:solidFill>
                  <a:srgbClr val="00000A"/>
                </a:solidFill>
                <a:latin typeface="Lucida Grande"/>
                <a:ea typeface="Lucida Grande"/>
                <a:cs typeface="Lucida Grande"/>
                <a:sym typeface="Lucida Grande"/>
              </a:rPr>
              <a:t>complicanze ostetriche</a:t>
            </a:r>
            <a:r>
              <a:rPr lang="it-IT" sz="2000" smtClean="0">
                <a:solidFill>
                  <a:srgbClr val="00000A"/>
                </a:solidFill>
                <a:latin typeface="Lucida Grande"/>
                <a:ea typeface="Lucida Grande"/>
                <a:cs typeface="Lucida Grande"/>
                <a:sym typeface="Lucida Grande"/>
              </a:rPr>
              <a:t>: ostacolo alla sorveglianza ostetrica in travaglio di parto e alla progressione fetale, ipossia fetale, PROM, parti pretermine, aumento delle lacerazioni perineali,  emorragia post-partum, sepsi.</a:t>
            </a:r>
            <a:endParaRPr lang="it-IT" sz="1900" smtClean="0">
              <a:solidFill>
                <a:srgbClr val="00000A"/>
              </a:solidFill>
              <a:latin typeface="Lucida Grande"/>
              <a:ea typeface="Lucida Grande"/>
              <a:cs typeface="Lucida Grande"/>
              <a:sym typeface="Lucida Grande"/>
            </a:endParaRPr>
          </a:p>
        </p:txBody>
      </p:sp>
      <p:sp>
        <p:nvSpPr>
          <p:cNvPr id="19462" name="Rettangolo 3"/>
          <p:cNvSpPr>
            <a:spLocks noChangeArrowheads="1"/>
          </p:cNvSpPr>
          <p:nvPr/>
        </p:nvSpPr>
        <p:spPr bwMode="auto">
          <a:xfrm>
            <a:off x="9699625" y="6316663"/>
            <a:ext cx="2257425" cy="461962"/>
          </a:xfrm>
          <a:prstGeom prst="rect">
            <a:avLst/>
          </a:prstGeom>
          <a:noFill/>
          <a:ln w="9525">
            <a:noFill/>
            <a:miter lim="800000"/>
            <a:headEnd/>
            <a:tailEnd/>
          </a:ln>
        </p:spPr>
        <p:txBody>
          <a:bodyPr wrap="none">
            <a:spAutoFit/>
          </a:bodyPr>
          <a:lstStyle/>
          <a:p>
            <a:r>
              <a:rPr lang="it-IT" sz="1200" b="1">
                <a:solidFill>
                  <a:srgbClr val="000000"/>
                </a:solidFill>
                <a:latin typeface="Times New Roman" pitchFamily="18" charset="0"/>
              </a:rPr>
              <a:t>Alice Garbo</a:t>
            </a:r>
          </a:p>
          <a:p>
            <a:r>
              <a:rPr lang="it-IT" sz="1200" b="1">
                <a:solidFill>
                  <a:srgbClr val="000000"/>
                </a:solidFill>
                <a:latin typeface="Times New Roman" pitchFamily="18" charset="0"/>
              </a:rPr>
              <a:t>Liceo Artistico “A. Modigliani”</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hape 149"/>
          <p:cNvSpPr>
            <a:spLocks noGrp="1"/>
          </p:cNvSpPr>
          <p:nvPr>
            <p:ph type="body" idx="13"/>
          </p:nvPr>
        </p:nvSpPr>
        <p:spPr>
          <a:xfrm flipV="1">
            <a:off x="36513" y="1738313"/>
            <a:ext cx="6140450" cy="0"/>
          </a:xfrm>
          <a:noFill/>
          <a:ln>
            <a:prstDash val="solid"/>
          </a:ln>
        </p:spPr>
        <p:txBody>
          <a:bodyPr/>
          <a:lstStyle/>
          <a:p>
            <a:endParaRPr lang="it-IT" dirty="0"/>
          </a:p>
        </p:txBody>
      </p:sp>
      <p:sp>
        <p:nvSpPr>
          <p:cNvPr id="150" name="Shape 150"/>
          <p:cNvSpPr>
            <a:spLocks noGrp="1"/>
          </p:cNvSpPr>
          <p:nvPr>
            <p:ph type="title"/>
          </p:nvPr>
        </p:nvSpPr>
        <p:spPr>
          <a:xfrm>
            <a:off x="525463" y="185738"/>
            <a:ext cx="5354637" cy="723900"/>
          </a:xfrm>
        </p:spPr>
        <p:txBody>
          <a:bodyPr>
            <a:normAutofit fontScale="90000"/>
          </a:bodyPr>
          <a:lstStyle>
            <a:lvl1pPr defTabSz="543305">
              <a:spcBef>
                <a:spcPts val="2100"/>
              </a:spcBef>
              <a:defRPr sz="4836"/>
            </a:lvl1pPr>
          </a:lstStyle>
          <a:p>
            <a:pPr eaLnBrk="1" fontAlgn="auto" hangingPunct="1">
              <a:spcAft>
                <a:spcPts val="0"/>
              </a:spcAft>
              <a:defRPr/>
            </a:pPr>
            <a:r>
              <a:rPr lang="it-IT" dirty="0" smtClean="0"/>
              <a:t>MGF: trattati internazionali</a:t>
            </a:r>
            <a:endParaRPr dirty="0"/>
          </a:p>
        </p:txBody>
      </p:sp>
      <p:sp>
        <p:nvSpPr>
          <p:cNvPr id="20483" name="Shape 151"/>
          <p:cNvSpPr>
            <a:spLocks noGrp="1"/>
          </p:cNvSpPr>
          <p:nvPr>
            <p:ph type="body" idx="1"/>
          </p:nvPr>
        </p:nvSpPr>
        <p:spPr>
          <a:xfrm>
            <a:off x="146050" y="1824038"/>
            <a:ext cx="6121400" cy="6481762"/>
          </a:xfrm>
        </p:spPr>
        <p:txBody>
          <a:bodyPr/>
          <a:lstStyle/>
          <a:p>
            <a:pPr eaLnBrk="1" hangingPunct="1"/>
            <a:r>
              <a:rPr lang="it-IT" sz="1800" smtClean="0">
                <a:solidFill>
                  <a:srgbClr val="000000"/>
                </a:solidFill>
                <a:latin typeface="Lucida Grande"/>
              </a:rPr>
              <a:t>La </a:t>
            </a:r>
            <a:r>
              <a:rPr lang="it-IT" sz="1800" b="1" smtClean="0">
                <a:solidFill>
                  <a:srgbClr val="000000"/>
                </a:solidFill>
                <a:latin typeface="Lucida Grande"/>
              </a:rPr>
              <a:t>Commissione dei Diritti Umani</a:t>
            </a:r>
            <a:r>
              <a:rPr lang="it-IT" sz="1800" smtClean="0">
                <a:solidFill>
                  <a:srgbClr val="000000"/>
                </a:solidFill>
                <a:latin typeface="Lucida Grande"/>
              </a:rPr>
              <a:t> sollevò per prima il problema delle MGF </a:t>
            </a:r>
            <a:r>
              <a:rPr lang="it-IT" sz="1800" b="1" smtClean="0">
                <a:solidFill>
                  <a:srgbClr val="000000"/>
                </a:solidFill>
                <a:latin typeface="Lucida Grande"/>
              </a:rPr>
              <a:t>nel 1952</a:t>
            </a:r>
          </a:p>
          <a:p>
            <a:pPr eaLnBrk="1" hangingPunct="1"/>
            <a:r>
              <a:rPr lang="it-IT" sz="1800" smtClean="0">
                <a:solidFill>
                  <a:srgbClr val="000000"/>
                </a:solidFill>
                <a:latin typeface="Lucida Grande"/>
              </a:rPr>
              <a:t>Il primo gruppo di lavoro contro le MGF venne costituito </a:t>
            </a:r>
            <a:r>
              <a:rPr lang="it-IT" sz="1800" b="1" smtClean="0">
                <a:solidFill>
                  <a:srgbClr val="000000"/>
                </a:solidFill>
                <a:latin typeface="Lucida Grande"/>
              </a:rPr>
              <a:t>nel 1977 </a:t>
            </a:r>
            <a:r>
              <a:rPr lang="it-IT" sz="1800" smtClean="0">
                <a:solidFill>
                  <a:srgbClr val="000000"/>
                </a:solidFill>
                <a:latin typeface="Lucida Grande"/>
              </a:rPr>
              <a:t>da </a:t>
            </a:r>
            <a:r>
              <a:rPr lang="it-IT" sz="1800" b="1" smtClean="0">
                <a:solidFill>
                  <a:srgbClr val="000000"/>
                </a:solidFill>
                <a:latin typeface="Lucida Grande"/>
              </a:rPr>
              <a:t>20</a:t>
            </a:r>
            <a:r>
              <a:rPr lang="it-IT" sz="1800" smtClean="0">
                <a:solidFill>
                  <a:srgbClr val="000000"/>
                </a:solidFill>
                <a:latin typeface="Lucida Grande"/>
              </a:rPr>
              <a:t> </a:t>
            </a:r>
            <a:r>
              <a:rPr lang="it-IT" sz="1800" b="1" smtClean="0">
                <a:solidFill>
                  <a:srgbClr val="000000"/>
                </a:solidFill>
                <a:latin typeface="Lucida Grande"/>
              </a:rPr>
              <a:t>Organizzazioni Non Governative</a:t>
            </a:r>
            <a:r>
              <a:rPr lang="it-IT" sz="1800" smtClean="0">
                <a:solidFill>
                  <a:srgbClr val="000000"/>
                </a:solidFill>
                <a:latin typeface="Lucida Grande"/>
              </a:rPr>
              <a:t> aventi status consultivo per l’ONU. </a:t>
            </a:r>
          </a:p>
          <a:p>
            <a:pPr eaLnBrk="1" hangingPunct="1"/>
            <a:r>
              <a:rPr lang="it-IT" sz="1800" b="1" smtClean="0">
                <a:solidFill>
                  <a:srgbClr val="000000"/>
                </a:solidFill>
                <a:latin typeface="Lucida Grande"/>
              </a:rPr>
              <a:t>nel 1984 </a:t>
            </a:r>
            <a:r>
              <a:rPr lang="it-IT" sz="1800" smtClean="0">
                <a:solidFill>
                  <a:srgbClr val="000000"/>
                </a:solidFill>
                <a:latin typeface="Lucida Grande"/>
              </a:rPr>
              <a:t>l’ONU creò un </a:t>
            </a:r>
            <a:r>
              <a:rPr lang="it-IT" sz="1800" b="1" smtClean="0">
                <a:solidFill>
                  <a:srgbClr val="000000"/>
                </a:solidFill>
                <a:latin typeface="Lucida Grande"/>
              </a:rPr>
              <a:t>Comitato interafricano </a:t>
            </a:r>
            <a:r>
              <a:rPr lang="it-IT" sz="1800" smtClean="0">
                <a:solidFill>
                  <a:srgbClr val="000000"/>
                </a:solidFill>
                <a:latin typeface="Lucida Grande"/>
              </a:rPr>
              <a:t>contro le pratiche tradizionali pregiudizievoli per la salute delle donne e dei bambini. </a:t>
            </a:r>
          </a:p>
        </p:txBody>
      </p:sp>
      <p:pic>
        <p:nvPicPr>
          <p:cNvPr id="20484" name="Immagine 1"/>
          <p:cNvPicPr>
            <a:picLocks noChangeAspect="1"/>
          </p:cNvPicPr>
          <p:nvPr/>
        </p:nvPicPr>
        <p:blipFill>
          <a:blip r:embed="rId2"/>
          <a:srcRect/>
          <a:stretch>
            <a:fillRect/>
          </a:stretch>
        </p:blipFill>
        <p:spPr bwMode="auto">
          <a:xfrm>
            <a:off x="0" y="4672013"/>
            <a:ext cx="13104813" cy="8656637"/>
          </a:xfrm>
          <a:prstGeom prst="rect">
            <a:avLst/>
          </a:prstGeom>
          <a:noFill/>
          <a:ln w="9525">
            <a:noFill/>
            <a:miter lim="800000"/>
            <a:headEnd/>
            <a:tailEnd/>
          </a:ln>
        </p:spPr>
      </p:pic>
      <p:sp>
        <p:nvSpPr>
          <p:cNvPr id="20485" name="Rettangolo 5"/>
          <p:cNvSpPr>
            <a:spLocks noChangeArrowheads="1"/>
          </p:cNvSpPr>
          <p:nvPr/>
        </p:nvSpPr>
        <p:spPr bwMode="auto">
          <a:xfrm>
            <a:off x="9329738" y="7127875"/>
            <a:ext cx="2249487" cy="461963"/>
          </a:xfrm>
          <a:prstGeom prst="rect">
            <a:avLst/>
          </a:prstGeom>
          <a:noFill/>
          <a:ln w="9525">
            <a:noFill/>
            <a:miter lim="800000"/>
            <a:headEnd/>
            <a:tailEnd/>
          </a:ln>
        </p:spPr>
        <p:txBody>
          <a:bodyPr wrap="none">
            <a:spAutoFit/>
          </a:bodyPr>
          <a:lstStyle/>
          <a:p>
            <a:r>
              <a:rPr lang="it-IT" sz="1200" b="1">
                <a:solidFill>
                  <a:srgbClr val="000000"/>
                </a:solidFill>
                <a:latin typeface="Times New Roman" pitchFamily="18" charset="0"/>
              </a:rPr>
              <a:t> Nicole Giacometti</a:t>
            </a:r>
            <a:br>
              <a:rPr lang="it-IT" sz="1200" b="1">
                <a:solidFill>
                  <a:srgbClr val="000000"/>
                </a:solidFill>
                <a:latin typeface="Times New Roman" pitchFamily="18" charset="0"/>
              </a:rPr>
            </a:br>
            <a:r>
              <a:rPr lang="it-IT" sz="1200" b="1">
                <a:solidFill>
                  <a:srgbClr val="000000"/>
                </a:solidFill>
                <a:latin typeface="Times New Roman" pitchFamily="18" charset="0"/>
              </a:rPr>
              <a:t>Liceo Artistico “A. Modigliani”</a:t>
            </a:r>
          </a:p>
        </p:txBody>
      </p:sp>
      <p:sp>
        <p:nvSpPr>
          <p:cNvPr id="7" name="Shape 151"/>
          <p:cNvSpPr txBox="1">
            <a:spLocks/>
          </p:cNvSpPr>
          <p:nvPr/>
        </p:nvSpPr>
        <p:spPr bwMode="auto">
          <a:xfrm>
            <a:off x="6781800" y="347663"/>
            <a:ext cx="5715000" cy="6480175"/>
          </a:xfrm>
          <a:prstGeom prst="rect">
            <a:avLst/>
          </a:prstGeom>
          <a:noFill/>
          <a:ln w="12700">
            <a:noFill/>
            <a:miter lim="400000"/>
            <a:headEnd/>
            <a:tailEnd/>
          </a:ln>
        </p:spPr>
        <p:txBody>
          <a:bodyPr lIns="50800" tIns="50800" rIns="50800" bIns="50800"/>
          <a:lstStyle>
            <a:lvl1pPr marL="463574" indent="-463574" algn="l" defTabSz="584229" rtl="0" eaLnBrk="0" fontAlgn="base" hangingPunct="0">
              <a:spcBef>
                <a:spcPts val="1800"/>
              </a:spcBef>
              <a:spcAft>
                <a:spcPct val="0"/>
              </a:spcAft>
              <a:buSzPct val="75000"/>
              <a:buFont typeface="Zapf Dingbats"/>
              <a:buChar char="➤"/>
              <a:defRPr sz="3200">
                <a:solidFill>
                  <a:srgbClr val="5C5C5C"/>
                </a:solidFill>
                <a:latin typeface="Iowan Old Style Roman"/>
                <a:ea typeface="Iowan Old Style Roman"/>
                <a:cs typeface="Iowan Old Style Roman"/>
                <a:sym typeface="Iowan Old Style Roman"/>
              </a:defRPr>
            </a:lvl1pPr>
            <a:lvl2pPr marL="869994" indent="-463574" algn="l" defTabSz="584229" rtl="0" eaLnBrk="0" fontAlgn="base" hangingPunct="0">
              <a:spcBef>
                <a:spcPts val="1800"/>
              </a:spcBef>
              <a:spcAft>
                <a:spcPct val="0"/>
              </a:spcAft>
              <a:buSzPct val="75000"/>
              <a:buFont typeface="Zapf Dingbats"/>
              <a:buChar char="➤"/>
              <a:defRPr sz="3200">
                <a:solidFill>
                  <a:srgbClr val="5C5C5C"/>
                </a:solidFill>
                <a:latin typeface="Iowan Old Style Roman"/>
                <a:ea typeface="Iowan Old Style Roman"/>
                <a:cs typeface="Iowan Old Style Roman"/>
                <a:sym typeface="Iowan Old Style Roman"/>
              </a:defRPr>
            </a:lvl2pPr>
            <a:lvl3pPr marL="1276414" indent="-463574" algn="l" defTabSz="584229" rtl="0" eaLnBrk="0" fontAlgn="base" hangingPunct="0">
              <a:spcBef>
                <a:spcPts val="1800"/>
              </a:spcBef>
              <a:spcAft>
                <a:spcPct val="0"/>
              </a:spcAft>
              <a:buSzPct val="75000"/>
              <a:buFont typeface="Zapf Dingbats"/>
              <a:buChar char="➤"/>
              <a:defRPr sz="3200">
                <a:solidFill>
                  <a:srgbClr val="5C5C5C"/>
                </a:solidFill>
                <a:latin typeface="Iowan Old Style Roman"/>
                <a:ea typeface="Iowan Old Style Roman"/>
                <a:cs typeface="Iowan Old Style Roman"/>
                <a:sym typeface="Iowan Old Style Roman"/>
              </a:defRPr>
            </a:lvl3pPr>
            <a:lvl4pPr marL="1682835" indent="-463574" algn="l" defTabSz="584229" rtl="0" eaLnBrk="0" fontAlgn="base" hangingPunct="0">
              <a:spcBef>
                <a:spcPts val="1800"/>
              </a:spcBef>
              <a:spcAft>
                <a:spcPct val="0"/>
              </a:spcAft>
              <a:buSzPct val="75000"/>
              <a:buFont typeface="Zapf Dingbats"/>
              <a:buChar char="➤"/>
              <a:defRPr sz="3200">
                <a:solidFill>
                  <a:srgbClr val="5C5C5C"/>
                </a:solidFill>
                <a:latin typeface="Iowan Old Style Roman"/>
                <a:ea typeface="Iowan Old Style Roman"/>
                <a:cs typeface="Iowan Old Style Roman"/>
                <a:sym typeface="Iowan Old Style Roman"/>
              </a:defRPr>
            </a:lvl4pPr>
            <a:lvl5pPr marL="2089255" indent="-463574" algn="l" defTabSz="584229" rtl="0" eaLnBrk="0" fontAlgn="base" hangingPunct="0">
              <a:spcBef>
                <a:spcPts val="1800"/>
              </a:spcBef>
              <a:spcAft>
                <a:spcPct val="0"/>
              </a:spcAft>
              <a:buSzPct val="75000"/>
              <a:buFont typeface="Zapf Dingbats"/>
              <a:buChar char="➤"/>
              <a:defRPr sz="3200">
                <a:solidFill>
                  <a:srgbClr val="5C5C5C"/>
                </a:solidFill>
                <a:latin typeface="Iowan Old Style Roman"/>
                <a:ea typeface="Iowan Old Style Roman"/>
                <a:cs typeface="Iowan Old Style Roman"/>
                <a:sym typeface="Iowan Old Style Roman"/>
              </a:defRPr>
            </a:lvl5pPr>
            <a:lvl6pPr marL="2496582" marR="0" indent="-464481" algn="l" defTabSz="584229"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6pPr>
            <a:lvl7pPr marL="2903002" marR="0" indent="-464481" algn="l" defTabSz="584229"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7pPr>
            <a:lvl8pPr marL="3309423" marR="0" indent="-464481" algn="l" defTabSz="584229"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8pPr>
            <a:lvl9pPr marL="3715843" marR="0" indent="-464481" algn="l" defTabSz="584229"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9pPr>
          </a:lstStyle>
          <a:p>
            <a:pPr eaLnBrk="1" hangingPunct="1">
              <a:defRPr/>
            </a:pPr>
            <a:r>
              <a:rPr lang="it-IT" sz="1800" kern="0" dirty="0" smtClean="0">
                <a:solidFill>
                  <a:srgbClr val="000000"/>
                </a:solidFill>
                <a:latin typeface="Lucida Grande"/>
              </a:rPr>
              <a:t>In</a:t>
            </a:r>
            <a:r>
              <a:rPr lang="it-IT" sz="1800" b="1" kern="0" dirty="0" smtClean="0">
                <a:solidFill>
                  <a:srgbClr val="000000"/>
                </a:solidFill>
                <a:latin typeface="Lucida Grande"/>
              </a:rPr>
              <a:t> Europa</a:t>
            </a:r>
            <a:r>
              <a:rPr lang="it-IT" sz="1800" kern="0" dirty="0" smtClean="0">
                <a:solidFill>
                  <a:srgbClr val="000000"/>
                </a:solidFill>
                <a:latin typeface="Lucida Grande"/>
              </a:rPr>
              <a:t>, l’attenzione verso le MGF emerge agli </a:t>
            </a:r>
            <a:r>
              <a:rPr lang="it-IT" sz="1800" b="1" kern="0" dirty="0" smtClean="0">
                <a:solidFill>
                  <a:srgbClr val="000000"/>
                </a:solidFill>
                <a:latin typeface="Lucida Grande"/>
              </a:rPr>
              <a:t>inizi degli anni ‘70 </a:t>
            </a:r>
            <a:r>
              <a:rPr lang="it-IT" sz="1800" kern="0" dirty="0" smtClean="0">
                <a:solidFill>
                  <a:srgbClr val="000000"/>
                </a:solidFill>
                <a:latin typeface="Lucida Grande"/>
              </a:rPr>
              <a:t>fino a concretizzarsi </a:t>
            </a:r>
            <a:r>
              <a:rPr lang="it-IT" sz="1800" b="1" kern="0" dirty="0" smtClean="0">
                <a:solidFill>
                  <a:srgbClr val="000000"/>
                </a:solidFill>
                <a:latin typeface="Lucida Grande"/>
              </a:rPr>
              <a:t>nel 1980 </a:t>
            </a:r>
            <a:r>
              <a:rPr lang="it-IT" sz="1800" kern="0" dirty="0" smtClean="0">
                <a:solidFill>
                  <a:srgbClr val="000000"/>
                </a:solidFill>
                <a:latin typeface="Lucida Grande"/>
              </a:rPr>
              <a:t>con l’apertura della </a:t>
            </a:r>
            <a:r>
              <a:rPr lang="it-IT" sz="1800" b="1" kern="0" dirty="0" smtClean="0">
                <a:solidFill>
                  <a:srgbClr val="000000"/>
                </a:solidFill>
                <a:latin typeface="Lucida Grande"/>
              </a:rPr>
              <a:t>Conferenza di Copenaghen </a:t>
            </a:r>
            <a:r>
              <a:rPr lang="it-IT" sz="1800" kern="0" dirty="0" smtClean="0">
                <a:solidFill>
                  <a:srgbClr val="000000"/>
                </a:solidFill>
                <a:latin typeface="Lucida Grande"/>
              </a:rPr>
              <a:t>sulla donna. </a:t>
            </a:r>
          </a:p>
          <a:p>
            <a:pPr eaLnBrk="1" hangingPunct="1">
              <a:defRPr/>
            </a:pPr>
            <a:r>
              <a:rPr lang="it-IT" sz="1800" kern="0" dirty="0" smtClean="0">
                <a:solidFill>
                  <a:srgbClr val="000000"/>
                </a:solidFill>
                <a:latin typeface="Lucida Grande"/>
              </a:rPr>
              <a:t>A testimonianza che le MGF non sono una tradizione della religione e della cultura islamica, significativa e importante è la </a:t>
            </a:r>
            <a:r>
              <a:rPr lang="it-IT" sz="1800" b="1" kern="0" dirty="0" smtClean="0">
                <a:solidFill>
                  <a:srgbClr val="000000"/>
                </a:solidFill>
                <a:latin typeface="Lucida Grande"/>
              </a:rPr>
              <a:t>Dichiarazione di Rabat </a:t>
            </a:r>
            <a:r>
              <a:rPr lang="it-IT" sz="1800" kern="0" dirty="0" smtClean="0">
                <a:solidFill>
                  <a:srgbClr val="000000"/>
                </a:solidFill>
                <a:latin typeface="Lucida Grande"/>
              </a:rPr>
              <a:t>del</a:t>
            </a:r>
            <a:r>
              <a:rPr lang="it-IT" sz="1800" b="1" kern="0" dirty="0" smtClean="0">
                <a:solidFill>
                  <a:srgbClr val="000000"/>
                </a:solidFill>
                <a:latin typeface="Lucida Grande"/>
              </a:rPr>
              <a:t> 2005</a:t>
            </a:r>
            <a:r>
              <a:rPr lang="it-IT" sz="1800" kern="0" dirty="0" smtClean="0">
                <a:solidFill>
                  <a:srgbClr val="000000"/>
                </a:solidFill>
                <a:latin typeface="Lucida Grande"/>
              </a:rPr>
              <a:t>, che invita tutti gli Stati mussulmani a “prendere le necessarie misure per eliminare tutte le forme di discriminazione nei confronti delle ragazze e tutte le pratiche tradizionali nocive come le MGF”, sottolineando che queste pratiche sono contro i precetti e le tradizioni dell’Islam.</a:t>
            </a:r>
            <a:r>
              <a:rPr lang="it-IT" sz="1400" kern="0" dirty="0" smtClean="0">
                <a:solidFill>
                  <a:srgbClr val="000000"/>
                </a:solidFill>
                <a:latin typeface="Lucida Grande"/>
              </a:rPr>
              <a:t/>
            </a:r>
            <a:br>
              <a:rPr lang="it-IT" sz="1400" kern="0" dirty="0" smtClean="0">
                <a:solidFill>
                  <a:srgbClr val="000000"/>
                </a:solidFill>
                <a:latin typeface="Lucida Grande"/>
              </a:rPr>
            </a:br>
            <a:endParaRPr lang="it-IT" sz="1400" kern="0" dirty="0">
              <a:solidFill>
                <a:srgbClr val="000000"/>
              </a:solidFill>
              <a:latin typeface="Lucida Grande"/>
            </a:endParaRPr>
          </a:p>
        </p:txBody>
      </p:sp>
      <p:pic>
        <p:nvPicPr>
          <p:cNvPr id="20487" name="Immagine 2"/>
          <p:cNvPicPr>
            <a:picLocks noChangeAspect="1"/>
          </p:cNvPicPr>
          <p:nvPr/>
        </p:nvPicPr>
        <p:blipFill>
          <a:blip r:embed="rId3"/>
          <a:srcRect/>
          <a:stretch>
            <a:fillRect/>
          </a:stretch>
        </p:blipFill>
        <p:spPr bwMode="auto">
          <a:xfrm>
            <a:off x="1597025" y="5013325"/>
            <a:ext cx="6118225" cy="4589463"/>
          </a:xfrm>
          <a:prstGeom prst="rect">
            <a:avLst/>
          </a:prstGeom>
          <a:noFill/>
          <a:ln w="9525">
            <a:noFill/>
            <a:miter lim="800000"/>
            <a:headEnd/>
            <a:tailEnd/>
          </a:ln>
        </p:spPr>
      </p:pic>
      <p:sp>
        <p:nvSpPr>
          <p:cNvPr id="20488" name="Rettangolo 3"/>
          <p:cNvSpPr>
            <a:spLocks noChangeArrowheads="1"/>
          </p:cNvSpPr>
          <p:nvPr/>
        </p:nvSpPr>
        <p:spPr bwMode="auto">
          <a:xfrm>
            <a:off x="8231188" y="5813425"/>
            <a:ext cx="4437062" cy="522288"/>
          </a:xfrm>
          <a:prstGeom prst="rect">
            <a:avLst/>
          </a:prstGeom>
          <a:noFill/>
          <a:ln w="9525">
            <a:noFill/>
            <a:miter lim="800000"/>
            <a:headEnd/>
            <a:tailEnd/>
          </a:ln>
        </p:spPr>
        <p:txBody>
          <a:bodyPr wrap="none">
            <a:spAutoFit/>
          </a:bodyPr>
          <a:lstStyle/>
          <a:p>
            <a:r>
              <a:rPr lang="it-IT" b="1">
                <a:solidFill>
                  <a:schemeClr val="bg1"/>
                </a:solidFill>
              </a:rPr>
              <a:t>Apri le ali verso la libertà</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Immagine 1"/>
          <p:cNvPicPr>
            <a:picLocks noChangeAspect="1"/>
          </p:cNvPicPr>
          <p:nvPr/>
        </p:nvPicPr>
        <p:blipFill>
          <a:blip r:embed="rId2"/>
          <a:srcRect/>
          <a:stretch>
            <a:fillRect/>
          </a:stretch>
        </p:blipFill>
        <p:spPr bwMode="auto">
          <a:xfrm>
            <a:off x="0" y="-1588"/>
            <a:ext cx="6443663" cy="9755188"/>
          </a:xfrm>
          <a:prstGeom prst="rect">
            <a:avLst/>
          </a:prstGeom>
          <a:noFill/>
          <a:ln w="9525">
            <a:noFill/>
            <a:miter lim="800000"/>
            <a:headEnd/>
            <a:tailEnd/>
          </a:ln>
        </p:spPr>
      </p:pic>
      <p:sp>
        <p:nvSpPr>
          <p:cNvPr id="8" name="Shape 154"/>
          <p:cNvSpPr>
            <a:spLocks noGrp="1"/>
          </p:cNvSpPr>
          <p:nvPr>
            <p:ph type="body" idx="1"/>
          </p:nvPr>
        </p:nvSpPr>
        <p:spPr>
          <a:xfrm>
            <a:off x="6645275" y="0"/>
            <a:ext cx="6080125" cy="9359900"/>
          </a:xfrm>
        </p:spPr>
        <p:txBody>
          <a:bodyPr>
            <a:noAutofit/>
          </a:bodyPr>
          <a:lstStyle/>
          <a:p>
            <a:pPr marL="0" indent="0" algn="just" defTabSz="430235" eaLnBrk="1" hangingPunct="1">
              <a:lnSpc>
                <a:spcPct val="150000"/>
              </a:lnSpc>
              <a:spcBef>
                <a:spcPts val="1100"/>
              </a:spcBef>
              <a:buSzTx/>
              <a:buFont typeface="Zapf Dingbats"/>
              <a:buNone/>
              <a:defRPr/>
            </a:pPr>
            <a:r>
              <a:rPr lang="it-IT" sz="1750" dirty="0">
                <a:solidFill>
                  <a:srgbClr val="000000"/>
                </a:solidFill>
                <a:latin typeface="Lucida Grande"/>
                <a:sym typeface="Lucida Grande"/>
              </a:rPr>
              <a:t>Nella nostra attività </a:t>
            </a:r>
            <a:r>
              <a:rPr lang="it-IT" sz="1750" dirty="0" err="1">
                <a:solidFill>
                  <a:srgbClr val="000000"/>
                </a:solidFill>
                <a:latin typeface="Lucida Grande"/>
                <a:sym typeface="Lucida Grande"/>
              </a:rPr>
              <a:t>consultoriale</a:t>
            </a:r>
            <a:r>
              <a:rPr lang="it-IT" sz="1750" dirty="0">
                <a:solidFill>
                  <a:srgbClr val="000000"/>
                </a:solidFill>
                <a:latin typeface="Lucida Grande"/>
                <a:sym typeface="Lucida Grande"/>
              </a:rPr>
              <a:t> presso il </a:t>
            </a:r>
            <a:r>
              <a:rPr lang="it-IT" sz="1750" b="1" dirty="0">
                <a:solidFill>
                  <a:srgbClr val="000000"/>
                </a:solidFill>
                <a:latin typeface="Lucida Grande"/>
                <a:sym typeface="Lucida Grande"/>
              </a:rPr>
              <a:t>Consultorio Familiare </a:t>
            </a:r>
            <a:r>
              <a:rPr lang="it-IT" sz="1750" b="1" dirty="0" smtClean="0">
                <a:solidFill>
                  <a:srgbClr val="000000"/>
                </a:solidFill>
                <a:latin typeface="Lucida Grande"/>
                <a:sym typeface="Lucida Grande"/>
              </a:rPr>
              <a:t>Padova-Centro</a:t>
            </a:r>
            <a:r>
              <a:rPr lang="it-IT" sz="1750" dirty="0" smtClean="0">
                <a:solidFill>
                  <a:srgbClr val="000000"/>
                </a:solidFill>
                <a:latin typeface="Lucida Grande"/>
                <a:ea typeface="Lucida Grande"/>
                <a:cs typeface="Lucida Grande"/>
                <a:sym typeface="Lucida Grande"/>
              </a:rPr>
              <a:t> </a:t>
            </a:r>
            <a:r>
              <a:rPr lang="it-IT" sz="1750" dirty="0">
                <a:solidFill>
                  <a:srgbClr val="000000"/>
                </a:solidFill>
                <a:latin typeface="Lucida Grande"/>
                <a:sym typeface="Lucida Grande"/>
              </a:rPr>
              <a:t>abbiamo riscontrato </a:t>
            </a:r>
            <a:r>
              <a:rPr lang="it-IT" sz="1750" b="1" dirty="0">
                <a:solidFill>
                  <a:srgbClr val="000000"/>
                </a:solidFill>
                <a:latin typeface="Lucida Grande"/>
                <a:sym typeface="Lucida Grande"/>
              </a:rPr>
              <a:t>negli anni ‘80 </a:t>
            </a:r>
            <a:r>
              <a:rPr lang="it-IT" sz="1750" dirty="0">
                <a:solidFill>
                  <a:srgbClr val="000000"/>
                </a:solidFill>
                <a:latin typeface="Lucida Grande"/>
                <a:sym typeface="Lucida Grande"/>
              </a:rPr>
              <a:t>un accesso di giovani donne africane di età compresa tra i 20 e i 35 anni prevalentemente di nazionalità Somala. Erano venute in Italia per motivi di studio o per lavoro. Le motivazioni per i controlli ginecologici prevalenti erano: assistenza alla gravidanza, vaginiti, </a:t>
            </a:r>
            <a:r>
              <a:rPr lang="it-IT" sz="1750" dirty="0" err="1">
                <a:solidFill>
                  <a:srgbClr val="000000"/>
                </a:solidFill>
                <a:latin typeface="Lucida Grande"/>
                <a:sym typeface="Lucida Grande"/>
              </a:rPr>
              <a:t>algomenorrea</a:t>
            </a:r>
            <a:r>
              <a:rPr lang="it-IT" sz="1750" dirty="0">
                <a:solidFill>
                  <a:srgbClr val="000000"/>
                </a:solidFill>
                <a:latin typeface="Lucida Grande"/>
                <a:sym typeface="Lucida Grande"/>
              </a:rPr>
              <a:t>, dispareunia, cistiti ricorrenti ed in alcuni casi anche </a:t>
            </a:r>
            <a:r>
              <a:rPr lang="it-IT" sz="1750" dirty="0" err="1">
                <a:solidFill>
                  <a:srgbClr val="000000"/>
                </a:solidFill>
                <a:latin typeface="Lucida Grande"/>
                <a:sym typeface="Lucida Grande"/>
              </a:rPr>
              <a:t>ematocolpo</a:t>
            </a:r>
            <a:r>
              <a:rPr lang="it-IT" sz="1750" dirty="0">
                <a:solidFill>
                  <a:srgbClr val="000000"/>
                </a:solidFill>
                <a:latin typeface="Lucida Grande"/>
                <a:sym typeface="Lucida Grande"/>
              </a:rPr>
              <a:t> ed </a:t>
            </a:r>
            <a:r>
              <a:rPr lang="it-IT" sz="1750" dirty="0" err="1">
                <a:solidFill>
                  <a:srgbClr val="000000"/>
                </a:solidFill>
                <a:latin typeface="Lucida Grande"/>
                <a:sym typeface="Lucida Grande"/>
              </a:rPr>
              <a:t>ematometra</a:t>
            </a:r>
            <a:r>
              <a:rPr lang="it-IT" sz="1750" dirty="0">
                <a:solidFill>
                  <a:srgbClr val="000000"/>
                </a:solidFill>
                <a:latin typeface="Lucida Grande"/>
                <a:sym typeface="Lucida Grande"/>
              </a:rPr>
              <a:t>. Alle gravide infibulate si consigliava la </a:t>
            </a:r>
            <a:r>
              <a:rPr lang="it-IT" sz="1750" dirty="0" err="1">
                <a:solidFill>
                  <a:srgbClr val="000000"/>
                </a:solidFill>
                <a:latin typeface="Lucida Grande"/>
                <a:sym typeface="Lucida Grande"/>
              </a:rPr>
              <a:t>deinfibulazione</a:t>
            </a:r>
            <a:r>
              <a:rPr lang="it-IT" sz="1750" dirty="0">
                <a:solidFill>
                  <a:srgbClr val="000000"/>
                </a:solidFill>
                <a:latin typeface="Lucida Grande"/>
                <a:sym typeface="Lucida Grande"/>
              </a:rPr>
              <a:t> intorno alla 12° settimana gestazionale per permettere le visite ostetriche. In Clinica Ginecologia e Ostetrica Università degli Studi di Padova, si effettuava la </a:t>
            </a:r>
            <a:r>
              <a:rPr lang="it-IT" sz="1750" dirty="0" err="1">
                <a:solidFill>
                  <a:srgbClr val="000000"/>
                </a:solidFill>
                <a:latin typeface="Lucida Grande"/>
                <a:sym typeface="Lucida Grande"/>
              </a:rPr>
              <a:t>deinfibulazione</a:t>
            </a:r>
            <a:r>
              <a:rPr lang="it-IT" sz="1750" dirty="0">
                <a:solidFill>
                  <a:srgbClr val="000000"/>
                </a:solidFill>
                <a:latin typeface="Lucida Grande"/>
                <a:sym typeface="Lucida Grande"/>
              </a:rPr>
              <a:t> a lama fredda. </a:t>
            </a:r>
            <a:endParaRPr lang="it-IT" sz="1750" dirty="0" smtClean="0">
              <a:solidFill>
                <a:srgbClr val="000000"/>
              </a:solidFill>
              <a:latin typeface="Lucida Grande"/>
              <a:sym typeface="Lucida Grande"/>
            </a:endParaRPr>
          </a:p>
          <a:p>
            <a:pPr marL="0" indent="0" algn="just" defTabSz="430235" eaLnBrk="1" hangingPunct="1">
              <a:lnSpc>
                <a:spcPct val="150000"/>
              </a:lnSpc>
              <a:spcBef>
                <a:spcPts val="1100"/>
              </a:spcBef>
              <a:buSzTx/>
              <a:buFont typeface="Zapf Dingbats"/>
              <a:buNone/>
              <a:defRPr/>
            </a:pPr>
            <a:r>
              <a:rPr lang="it-IT" sz="1750" dirty="0" smtClean="0">
                <a:solidFill>
                  <a:srgbClr val="000000"/>
                </a:solidFill>
                <a:latin typeface="Lucida Grande"/>
                <a:sym typeface="Lucida Grande"/>
              </a:rPr>
              <a:t>La </a:t>
            </a:r>
            <a:r>
              <a:rPr lang="it-IT" sz="1750" dirty="0">
                <a:solidFill>
                  <a:srgbClr val="000000"/>
                </a:solidFill>
                <a:latin typeface="Lucida Grande"/>
                <a:sym typeface="Lucida Grande"/>
              </a:rPr>
              <a:t>donna poi tornava in Consultorio per i successivi controlli, la contraccezione e la prevenzione </a:t>
            </a:r>
            <a:r>
              <a:rPr lang="it-IT" sz="1750" dirty="0" smtClean="0">
                <a:solidFill>
                  <a:srgbClr val="000000"/>
                </a:solidFill>
                <a:latin typeface="Lucida Grande"/>
                <a:sym typeface="Lucida Grande"/>
              </a:rPr>
              <a:t>oncologica, </a:t>
            </a:r>
            <a:r>
              <a:rPr lang="it-IT" sz="1750" dirty="0">
                <a:solidFill>
                  <a:srgbClr val="000000"/>
                </a:solidFill>
                <a:latin typeface="Lucida Grande"/>
                <a:sym typeface="Lucida Grande"/>
              </a:rPr>
              <a:t>seguita sempre dalla stessa ginecologa, migliorando così la </a:t>
            </a:r>
            <a:r>
              <a:rPr lang="it-IT" sz="1750" dirty="0" err="1">
                <a:solidFill>
                  <a:srgbClr val="000000"/>
                </a:solidFill>
                <a:latin typeface="Lucida Grande"/>
                <a:sym typeface="Lucida Grande"/>
              </a:rPr>
              <a:t>compliance</a:t>
            </a:r>
            <a:r>
              <a:rPr lang="it-IT" sz="1750" dirty="0">
                <a:solidFill>
                  <a:srgbClr val="000000"/>
                </a:solidFill>
                <a:latin typeface="Lucida Grande"/>
                <a:sym typeface="Lucida Grande"/>
              </a:rPr>
              <a:t> e la </a:t>
            </a:r>
            <a:r>
              <a:rPr lang="it-IT" sz="1750" dirty="0" smtClean="0">
                <a:solidFill>
                  <a:srgbClr val="000000"/>
                </a:solidFill>
                <a:latin typeface="Lucida Grande"/>
                <a:sym typeface="Lucida Grande"/>
              </a:rPr>
              <a:t>fidelizzazione.</a:t>
            </a:r>
          </a:p>
          <a:p>
            <a:pPr marL="0" indent="0" algn="just" defTabSz="430235" eaLnBrk="1" hangingPunct="1">
              <a:lnSpc>
                <a:spcPct val="150000"/>
              </a:lnSpc>
              <a:spcBef>
                <a:spcPts val="1100"/>
              </a:spcBef>
              <a:buSzTx/>
              <a:buFont typeface="Zapf Dingbats"/>
              <a:buNone/>
              <a:defRPr/>
            </a:pPr>
            <a:r>
              <a:rPr lang="it-IT" sz="1750" dirty="0" smtClean="0">
                <a:solidFill>
                  <a:srgbClr val="000000"/>
                </a:solidFill>
                <a:latin typeface="Lucida Grande"/>
                <a:sym typeface="Lucida Grande"/>
              </a:rPr>
              <a:t>Durante </a:t>
            </a:r>
            <a:r>
              <a:rPr lang="it-IT" sz="1750" dirty="0">
                <a:solidFill>
                  <a:srgbClr val="000000"/>
                </a:solidFill>
                <a:latin typeface="Lucida Grande"/>
                <a:sym typeface="Lucida Grande"/>
              </a:rPr>
              <a:t>la visita ginecologica si è posta particolare attenzione alla sfera emotiva della donna con un approccio empatico, non giudicante, tenendo anche presente il significato culturale che hanno le MGF nei Paesi d’origine, cercando di evitare sia il relativismo che la stigmatizzazione</a:t>
            </a:r>
            <a:r>
              <a:rPr lang="it-IT" sz="1750" dirty="0" smtClean="0">
                <a:solidFill>
                  <a:srgbClr val="000000"/>
                </a:solidFill>
                <a:latin typeface="Lucida Grande"/>
                <a:sym typeface="Lucida Grande"/>
              </a:rPr>
              <a:t>.</a:t>
            </a:r>
            <a:endParaRPr lang="it-IT" sz="1750" dirty="0">
              <a:solidFill>
                <a:srgbClr val="000000"/>
              </a:solidFill>
              <a:latin typeface="Lucida Grande"/>
              <a:ea typeface="Lucida Grande"/>
              <a:cs typeface="Lucida Grande"/>
              <a:sym typeface="Lucida Grande"/>
            </a:endParaRPr>
          </a:p>
        </p:txBody>
      </p:sp>
      <p:pic>
        <p:nvPicPr>
          <p:cNvPr id="21507" name="Picture 7"/>
          <p:cNvPicPr>
            <a:picLocks noChangeAspect="1" noChangeArrowheads="1"/>
          </p:cNvPicPr>
          <p:nvPr/>
        </p:nvPicPr>
        <p:blipFill>
          <a:blip r:embed="rId3"/>
          <a:srcRect l="19687" t="40602" r="57083" b="32098"/>
          <a:stretch>
            <a:fillRect/>
          </a:stretch>
        </p:blipFill>
        <p:spPr bwMode="auto">
          <a:xfrm>
            <a:off x="0" y="304800"/>
            <a:ext cx="3930650" cy="2592388"/>
          </a:xfrm>
          <a:prstGeom prst="rect">
            <a:avLst/>
          </a:prstGeom>
          <a:noFill/>
          <a:ln w="9525">
            <a:noFill/>
            <a:miter lim="800000"/>
            <a:headEnd/>
            <a:tailEnd/>
          </a:ln>
        </p:spPr>
      </p:pic>
      <p:pic>
        <p:nvPicPr>
          <p:cNvPr id="21508" name="Immagine 2"/>
          <p:cNvPicPr>
            <a:picLocks noChangeAspect="1" noChangeArrowheads="1"/>
          </p:cNvPicPr>
          <p:nvPr/>
        </p:nvPicPr>
        <p:blipFill>
          <a:blip r:embed="rId4"/>
          <a:srcRect l="20673" t="37907" r="53397" b="36647"/>
          <a:stretch>
            <a:fillRect/>
          </a:stretch>
        </p:blipFill>
        <p:spPr bwMode="auto">
          <a:xfrm>
            <a:off x="0" y="2876550"/>
            <a:ext cx="3930650" cy="2214563"/>
          </a:xfrm>
          <a:prstGeom prst="rect">
            <a:avLst/>
          </a:prstGeom>
          <a:noFill/>
          <a:ln w="9525">
            <a:noFill/>
            <a:miter lim="800000"/>
            <a:headEnd/>
            <a:tailEnd/>
          </a:ln>
        </p:spPr>
      </p:pic>
      <p:pic>
        <p:nvPicPr>
          <p:cNvPr id="21509" name="Immagine 3"/>
          <p:cNvPicPr>
            <a:picLocks noChangeAspect="1" noChangeArrowheads="1"/>
          </p:cNvPicPr>
          <p:nvPr/>
        </p:nvPicPr>
        <p:blipFill>
          <a:blip r:embed="rId5"/>
          <a:srcRect l="18675" t="43443" r="65761" b="22800"/>
          <a:stretch>
            <a:fillRect/>
          </a:stretch>
        </p:blipFill>
        <p:spPr bwMode="auto">
          <a:xfrm>
            <a:off x="3930650" y="304800"/>
            <a:ext cx="2233613" cy="2736850"/>
          </a:xfrm>
          <a:prstGeom prst="rect">
            <a:avLst/>
          </a:prstGeom>
          <a:noFill/>
          <a:ln w="9525">
            <a:noFill/>
            <a:miter lim="800000"/>
            <a:headEnd/>
            <a:tailEnd/>
          </a:ln>
        </p:spPr>
      </p:pic>
      <p:sp>
        <p:nvSpPr>
          <p:cNvPr id="12" name="Rettangolo 11"/>
          <p:cNvSpPr/>
          <p:nvPr/>
        </p:nvSpPr>
        <p:spPr>
          <a:xfrm>
            <a:off x="4002088" y="3162300"/>
            <a:ext cx="2276475" cy="1708150"/>
          </a:xfrm>
          <a:prstGeom prst="rect">
            <a:avLst/>
          </a:prstGeom>
        </p:spPr>
        <p:txBody>
          <a:bodyPr>
            <a:spAutoFit/>
          </a:bodyPr>
          <a:lstStyle/>
          <a:p>
            <a:pPr>
              <a:lnSpc>
                <a:spcPct val="106000"/>
              </a:lnSpc>
              <a:spcAft>
                <a:spcPts val="800"/>
              </a:spcAft>
              <a:defRPr/>
            </a:pPr>
            <a:r>
              <a:rPr lang="it-IT" sz="2000" dirty="0">
                <a:solidFill>
                  <a:schemeClr val="bg1"/>
                </a:solidFill>
                <a:uFill>
                  <a:solidFill>
                    <a:srgbClr val="000000"/>
                  </a:solidFill>
                </a:uFill>
                <a:latin typeface="Times New Roman" panose="02020603050405020304" pitchFamily="18" charset="0"/>
                <a:ea typeface="Arial Unicode MS"/>
                <a:cs typeface="Arial Unicode MS"/>
              </a:rPr>
              <a:t>Confronto tra la rappresentazione grafica di una donna circoncisa e di una non circoncisa</a:t>
            </a:r>
            <a:endParaRPr lang="it-IT" sz="2000" dirty="0">
              <a:solidFill>
                <a:schemeClr val="bg1"/>
              </a:solidFill>
              <a:uFill>
                <a:solidFill>
                  <a:srgbClr val="000000"/>
                </a:solidFill>
              </a:uFill>
              <a:latin typeface="Calibri" panose="020F0502020204030204" pitchFamily="34" charset="0"/>
              <a:ea typeface="Arial Unicode MS"/>
              <a:cs typeface="Arial Unicode MS"/>
            </a:endParaRPr>
          </a:p>
        </p:txBody>
      </p:sp>
      <p:sp>
        <p:nvSpPr>
          <p:cNvPr id="14" name="Rettangolo 13"/>
          <p:cNvSpPr/>
          <p:nvPr/>
        </p:nvSpPr>
        <p:spPr>
          <a:xfrm>
            <a:off x="0" y="0"/>
            <a:ext cx="3922713" cy="369888"/>
          </a:xfrm>
          <a:prstGeom prst="rect">
            <a:avLst/>
          </a:prstGeom>
          <a:solidFill>
            <a:schemeClr val="bg1"/>
          </a:solidFill>
        </p:spPr>
        <p:txBody>
          <a:bodyPr>
            <a:spAutoFit/>
          </a:bodyPr>
          <a:lstStyle/>
          <a:p>
            <a:pPr>
              <a:lnSpc>
                <a:spcPct val="106000"/>
              </a:lnSpc>
              <a:spcAft>
                <a:spcPts val="800"/>
              </a:spcAft>
              <a:defRPr/>
            </a:pPr>
            <a:r>
              <a:rPr lang="it-IT" sz="1700" dirty="0">
                <a:solidFill>
                  <a:srgbClr val="000000"/>
                </a:solidFill>
                <a:uFill>
                  <a:solidFill>
                    <a:srgbClr val="000000"/>
                  </a:solidFill>
                </a:uFill>
                <a:latin typeface="Times New Roman" panose="02020603050405020304" pitchFamily="18" charset="0"/>
                <a:ea typeface="Arial Unicode MS"/>
                <a:cs typeface="Arial Unicode MS"/>
              </a:rPr>
              <a:t>Le MGF nei disegni delle bambine somale</a:t>
            </a:r>
            <a:endParaRPr lang="it-IT" sz="1700" dirty="0">
              <a:solidFill>
                <a:srgbClr val="000000"/>
              </a:solidFill>
              <a:uFill>
                <a:solidFill>
                  <a:srgbClr val="000000"/>
                </a:solidFill>
              </a:uFill>
              <a:latin typeface="Calibri" panose="020F0502020204030204" pitchFamily="34" charset="0"/>
              <a:ea typeface="Arial Unicode MS"/>
              <a:cs typeface="Arial Unicode MS"/>
            </a:endParaRPr>
          </a:p>
        </p:txBody>
      </p:sp>
      <p:sp>
        <p:nvSpPr>
          <p:cNvPr id="21512" name="Rettangolo 14"/>
          <p:cNvSpPr>
            <a:spLocks noChangeArrowheads="1"/>
          </p:cNvSpPr>
          <p:nvPr/>
        </p:nvSpPr>
        <p:spPr bwMode="auto">
          <a:xfrm>
            <a:off x="0" y="5507038"/>
            <a:ext cx="6216650" cy="4246562"/>
          </a:xfrm>
          <a:prstGeom prst="rect">
            <a:avLst/>
          </a:prstGeom>
          <a:noFill/>
          <a:ln w="9525">
            <a:noFill/>
            <a:miter lim="800000"/>
            <a:headEnd/>
            <a:tailEnd/>
          </a:ln>
        </p:spPr>
        <p:txBody>
          <a:bodyPr>
            <a:spAutoFit/>
          </a:bodyPr>
          <a:lstStyle/>
          <a:p>
            <a:pPr algn="just" defTabSz="430213">
              <a:lnSpc>
                <a:spcPct val="150000"/>
              </a:lnSpc>
              <a:spcBef>
                <a:spcPts val="1100"/>
              </a:spcBef>
            </a:pPr>
            <a:r>
              <a:rPr lang="it-IT" sz="1800">
                <a:solidFill>
                  <a:schemeClr val="bg1"/>
                </a:solidFill>
                <a:latin typeface="Lucida Grande"/>
                <a:ea typeface="Lucida Grande"/>
                <a:cs typeface="Lucida Grande"/>
                <a:sym typeface="Lucida Grande"/>
              </a:rPr>
              <a:t>Negli anni ‘80 presso il Dipartimento di </a:t>
            </a:r>
            <a:r>
              <a:rPr lang="it-IT" sz="1800" b="1">
                <a:solidFill>
                  <a:schemeClr val="bg1"/>
                </a:solidFill>
                <a:latin typeface="Lucida Grande"/>
                <a:ea typeface="Lucida Grande"/>
                <a:cs typeface="Lucida Grande"/>
                <a:sym typeface="Lucida Grande"/>
              </a:rPr>
              <a:t>Psicologia Generale </a:t>
            </a:r>
            <a:r>
              <a:rPr lang="it-IT" sz="1800">
                <a:solidFill>
                  <a:schemeClr val="bg1"/>
                </a:solidFill>
                <a:latin typeface="Lucida Grande"/>
                <a:ea typeface="Lucida Grande"/>
                <a:cs typeface="Lucida Grande"/>
                <a:sym typeface="Lucida Grande"/>
              </a:rPr>
              <a:t>dell'Università di Padova è stato attivato un gruppo di </a:t>
            </a:r>
            <a:r>
              <a:rPr lang="it-IT" sz="1800">
                <a:solidFill>
                  <a:schemeClr val="bg1"/>
                </a:solidFill>
                <a:latin typeface="Lucida Grande"/>
                <a:sym typeface="Lucida Grande"/>
              </a:rPr>
              <a:t>lavoro sulle MGF e l’immigrazione. Numerosi studi socio-antropologici ed epidemiologici hanno analizzato vari aspetti del fenomeno, di notevole rilevanza quelli dell'antropologa </a:t>
            </a:r>
            <a:r>
              <a:rPr lang="it-IT" sz="1800" b="1">
                <a:solidFill>
                  <a:schemeClr val="bg1"/>
                </a:solidFill>
                <a:latin typeface="Lucida Grande"/>
                <a:sym typeface="Lucida Grande"/>
              </a:rPr>
              <a:t>Pia Grassivaro Gallo</a:t>
            </a:r>
            <a:r>
              <a:rPr lang="it-IT" sz="1800">
                <a:solidFill>
                  <a:schemeClr val="bg1"/>
                </a:solidFill>
                <a:latin typeface="Lucida Grande"/>
                <a:sym typeface="Lucida Grande"/>
              </a:rPr>
              <a:t>. Dall'analisi dei disegni effettuati da bambine somale aveva rilevato come, sul piano inconscio, emergevano gli aspetti emotivi traumatici, negati nelle razionalizzazioni che ne enfatizzano invece i vantaggi sociali</a:t>
            </a:r>
          </a:p>
        </p:txBody>
      </p:sp>
      <p:sp>
        <p:nvSpPr>
          <p:cNvPr id="21513" name="Rettangolo 12"/>
          <p:cNvSpPr>
            <a:spLocks noChangeArrowheads="1"/>
          </p:cNvSpPr>
          <p:nvPr/>
        </p:nvSpPr>
        <p:spPr bwMode="auto">
          <a:xfrm>
            <a:off x="0" y="5162550"/>
            <a:ext cx="6508750" cy="276225"/>
          </a:xfrm>
          <a:prstGeom prst="rect">
            <a:avLst/>
          </a:prstGeom>
          <a:noFill/>
          <a:ln w="9525">
            <a:noFill/>
            <a:miter lim="800000"/>
            <a:headEnd/>
            <a:tailEnd/>
          </a:ln>
        </p:spPr>
        <p:txBody>
          <a:bodyPr wrap="none">
            <a:spAutoFit/>
          </a:bodyPr>
          <a:lstStyle/>
          <a:p>
            <a:r>
              <a:rPr lang="it-IT" sz="1200" b="1">
                <a:solidFill>
                  <a:srgbClr val="000000"/>
                </a:solidFill>
                <a:latin typeface="Times New Roman" pitchFamily="18" charset="0"/>
              </a:rPr>
              <a:t>Grassivaro Gallo P. La circoncisione femminile in Somalia: una ricerca sul campo Angeli, 1986.</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magine 1"/>
          <p:cNvPicPr>
            <a:picLocks noChangeAspect="1"/>
          </p:cNvPicPr>
          <p:nvPr/>
        </p:nvPicPr>
        <p:blipFill>
          <a:blip r:embed="rId2"/>
          <a:srcRect/>
          <a:stretch>
            <a:fillRect/>
          </a:stretch>
        </p:blipFill>
        <p:spPr bwMode="auto">
          <a:xfrm>
            <a:off x="0" y="-1588"/>
            <a:ext cx="5716588" cy="9755188"/>
          </a:xfrm>
          <a:prstGeom prst="rect">
            <a:avLst/>
          </a:prstGeom>
          <a:noFill/>
          <a:ln w="9525">
            <a:noFill/>
            <a:miter lim="800000"/>
            <a:headEnd/>
            <a:tailEnd/>
          </a:ln>
        </p:spPr>
      </p:pic>
      <p:sp>
        <p:nvSpPr>
          <p:cNvPr id="22530" name="Shape 154"/>
          <p:cNvSpPr>
            <a:spLocks noGrp="1"/>
          </p:cNvSpPr>
          <p:nvPr>
            <p:ph type="body" idx="4294967295"/>
          </p:nvPr>
        </p:nvSpPr>
        <p:spPr>
          <a:xfrm>
            <a:off x="5859463" y="0"/>
            <a:ext cx="6858000" cy="9215438"/>
          </a:xfrm>
        </p:spPr>
        <p:txBody>
          <a:bodyPr/>
          <a:lstStyle/>
          <a:p>
            <a:pPr marL="0" indent="0" algn="just" defTabSz="430213" eaLnBrk="1" hangingPunct="1">
              <a:lnSpc>
                <a:spcPct val="150000"/>
              </a:lnSpc>
              <a:spcBef>
                <a:spcPts val="1100"/>
              </a:spcBef>
              <a:buSzTx/>
            </a:pPr>
            <a:r>
              <a:rPr lang="it-IT" sz="1700" b="1" smtClean="0">
                <a:solidFill>
                  <a:srgbClr val="000000"/>
                </a:solidFill>
                <a:latin typeface="Lucida Grande"/>
                <a:ea typeface="Lucida Grande"/>
                <a:cs typeface="Lucida Grande"/>
                <a:sym typeface="Lucida Grande"/>
              </a:rPr>
              <a:t> Con l’intensificarsi flussi migratori Azienda ULSS16 di Padova per le donne immigrate irregolari (S.T.P.) ha attivato nel 2004</a:t>
            </a:r>
            <a:r>
              <a:rPr lang="it-IT" sz="1700" smtClean="0">
                <a:solidFill>
                  <a:srgbClr val="000000"/>
                </a:solidFill>
                <a:latin typeface="Lucida Grande"/>
                <a:ea typeface="Lucida Grande"/>
                <a:cs typeface="Lucida Grande"/>
                <a:sym typeface="Lucida Grande"/>
              </a:rPr>
              <a:t> l’</a:t>
            </a:r>
            <a:r>
              <a:rPr lang="it-IT" sz="1700" b="1" smtClean="0">
                <a:solidFill>
                  <a:srgbClr val="000000"/>
                </a:solidFill>
                <a:latin typeface="Lucida Grande"/>
                <a:ea typeface="Lucida Grande"/>
                <a:cs typeface="Lucida Grande"/>
                <a:sym typeface="Lucida Grande"/>
              </a:rPr>
              <a:t>Ambulatorio Multietnico di Ginecologia e Ostetricia </a:t>
            </a:r>
            <a:r>
              <a:rPr lang="it-IT" sz="1700" smtClean="0">
                <a:solidFill>
                  <a:srgbClr val="000000"/>
                </a:solidFill>
                <a:latin typeface="Lucida Grande"/>
                <a:ea typeface="Lucida Grande"/>
                <a:cs typeface="Lucida Grande"/>
                <a:sym typeface="Lucida Grande"/>
              </a:rPr>
              <a:t>per meglio attuare interventi sia in ambito preventivo che diagnostico-terapeutico ricercando percorsi assistenziali integrati tra i </a:t>
            </a:r>
            <a:r>
              <a:rPr lang="it-IT" sz="1700" b="1" smtClean="0">
                <a:solidFill>
                  <a:srgbClr val="000000"/>
                </a:solidFill>
                <a:latin typeface="Lucida Grande"/>
                <a:ea typeface="Lucida Grande"/>
                <a:cs typeface="Lucida Grande"/>
                <a:sym typeface="Lucida Grande"/>
              </a:rPr>
              <a:t>Servizi socio-sanitari Territoriali</a:t>
            </a:r>
            <a:r>
              <a:rPr lang="it-IT" sz="1700" smtClean="0">
                <a:solidFill>
                  <a:srgbClr val="000000"/>
                </a:solidFill>
                <a:latin typeface="Lucida Grande"/>
                <a:ea typeface="Lucida Grande"/>
                <a:cs typeface="Lucida Grande"/>
                <a:sym typeface="Lucida Grande"/>
              </a:rPr>
              <a:t> e quelli</a:t>
            </a:r>
            <a:r>
              <a:rPr lang="it-IT" sz="1700" b="1" smtClean="0">
                <a:solidFill>
                  <a:srgbClr val="000000"/>
                </a:solidFill>
                <a:latin typeface="Lucida Grande"/>
                <a:ea typeface="Lucida Grande"/>
                <a:cs typeface="Lucida Grande"/>
                <a:sym typeface="Lucida Grande"/>
              </a:rPr>
              <a:t> </a:t>
            </a:r>
            <a:r>
              <a:rPr lang="it-IT" sz="1700" smtClean="0">
                <a:solidFill>
                  <a:srgbClr val="000000"/>
                </a:solidFill>
                <a:latin typeface="Lucida Grande"/>
                <a:ea typeface="Lucida Grande"/>
                <a:cs typeface="Lucida Grande"/>
                <a:sym typeface="Lucida Grande"/>
              </a:rPr>
              <a:t>dell’</a:t>
            </a:r>
            <a:r>
              <a:rPr lang="it-IT" sz="1700" b="1" smtClean="0">
                <a:solidFill>
                  <a:srgbClr val="000000"/>
                </a:solidFill>
                <a:latin typeface="Lucida Grande"/>
                <a:ea typeface="Lucida Grande"/>
                <a:cs typeface="Lucida Grande"/>
                <a:sym typeface="Lucida Grande"/>
              </a:rPr>
              <a:t>Azienda Ospedaliera</a:t>
            </a:r>
          </a:p>
          <a:p>
            <a:pPr marL="0" indent="0" algn="just" defTabSz="430213" eaLnBrk="1" hangingPunct="1">
              <a:lnSpc>
                <a:spcPct val="150000"/>
              </a:lnSpc>
              <a:spcBef>
                <a:spcPts val="1100"/>
              </a:spcBef>
              <a:buSzTx/>
            </a:pPr>
            <a:r>
              <a:rPr lang="it-IT" sz="1700" b="1" smtClean="0">
                <a:solidFill>
                  <a:srgbClr val="000000"/>
                </a:solidFill>
                <a:latin typeface="Lucida Grande"/>
                <a:ea typeface="Lucida Grande"/>
                <a:cs typeface="Lucida Grande"/>
                <a:sym typeface="Lucida Grande"/>
              </a:rPr>
              <a:t>I</a:t>
            </a:r>
            <a:r>
              <a:rPr lang="it-IT" sz="1700" smtClean="0">
                <a:solidFill>
                  <a:srgbClr val="000000"/>
                </a:solidFill>
                <a:latin typeface="Lucida Grande"/>
                <a:ea typeface="Lucida Grande"/>
                <a:cs typeface="Lucida Grande"/>
                <a:sym typeface="Lucida Grande"/>
              </a:rPr>
              <a:t>n Italia con l’approvazione della </a:t>
            </a:r>
            <a:r>
              <a:rPr lang="it-IT" sz="1700" b="1" smtClean="0">
                <a:solidFill>
                  <a:srgbClr val="000000"/>
                </a:solidFill>
                <a:latin typeface="Lucida Grande"/>
                <a:ea typeface="Lucida Grande"/>
                <a:cs typeface="Lucida Grande"/>
                <a:sym typeface="Lucida Grande"/>
              </a:rPr>
              <a:t>Legge del 9 Gennaio 2006 n.7, </a:t>
            </a:r>
            <a:r>
              <a:rPr lang="it-IT" sz="1700" smtClean="0">
                <a:solidFill>
                  <a:srgbClr val="000000"/>
                </a:solidFill>
                <a:latin typeface="Lucida Grande"/>
                <a:ea typeface="Lucida Grande"/>
                <a:cs typeface="Lucida Grande"/>
                <a:sym typeface="Lucida Grande"/>
              </a:rPr>
              <a:t>praticare MGF è un reato</a:t>
            </a:r>
          </a:p>
          <a:p>
            <a:pPr marL="0" indent="0" algn="just" defTabSz="430213" eaLnBrk="1" hangingPunct="1">
              <a:lnSpc>
                <a:spcPct val="150000"/>
              </a:lnSpc>
              <a:spcBef>
                <a:spcPts val="1100"/>
              </a:spcBef>
              <a:buSzTx/>
            </a:pPr>
            <a:r>
              <a:rPr lang="it-IT" sz="1700" b="1" smtClean="0">
                <a:solidFill>
                  <a:srgbClr val="000000"/>
                </a:solidFill>
                <a:latin typeface="Lucida Grande"/>
                <a:ea typeface="Lucida Grande"/>
                <a:cs typeface="Lucida Grande"/>
                <a:sym typeface="Lucida Grande"/>
              </a:rPr>
              <a:t>La Regione del Veneto nel Decreto n. 245 del 30/12/2014</a:t>
            </a:r>
            <a:r>
              <a:rPr lang="it-IT" sz="1700" smtClean="0">
                <a:solidFill>
                  <a:srgbClr val="000000"/>
                </a:solidFill>
                <a:latin typeface="Lucida Grande"/>
                <a:ea typeface="Lucida Grande"/>
                <a:cs typeface="Lucida Grande"/>
                <a:sym typeface="Lucida Grande"/>
              </a:rPr>
              <a:t> ha previsto un programma attuativo relativo al “Sistema di interventi da sviluppare per la sensibilizzazione e il contrasto delle </a:t>
            </a:r>
            <a:r>
              <a:rPr lang="it-IT" sz="1700" b="1" smtClean="0">
                <a:solidFill>
                  <a:srgbClr val="000000"/>
                </a:solidFill>
                <a:latin typeface="Lucida Grande"/>
                <a:ea typeface="Lucida Grande"/>
                <a:cs typeface="Lucida Grande"/>
                <a:sym typeface="Lucida Grande"/>
              </a:rPr>
              <a:t>Mutilazioni Genitali Femminili </a:t>
            </a:r>
            <a:r>
              <a:rPr lang="it-IT" sz="1700" smtClean="0">
                <a:solidFill>
                  <a:srgbClr val="000000"/>
                </a:solidFill>
                <a:latin typeface="Lucida Grande"/>
                <a:ea typeface="Lucida Grande"/>
                <a:cs typeface="Lucida Grande"/>
                <a:sym typeface="Lucida Grande"/>
              </a:rPr>
              <a:t>(MGF) in collaborazione interistituzionale tra i </a:t>
            </a:r>
            <a:r>
              <a:rPr lang="it-IT" sz="1700" b="1" smtClean="0">
                <a:solidFill>
                  <a:srgbClr val="000000"/>
                </a:solidFill>
                <a:latin typeface="Lucida Grande"/>
                <a:ea typeface="Lucida Grande"/>
                <a:cs typeface="Lucida Grande"/>
                <a:sym typeface="Lucida Grande"/>
              </a:rPr>
              <a:t>Servizi socio-sanitari e la Scuola</a:t>
            </a:r>
            <a:r>
              <a:rPr lang="it-IT" sz="1700" smtClean="0">
                <a:solidFill>
                  <a:srgbClr val="000000"/>
                </a:solidFill>
                <a:latin typeface="Lucida Grande"/>
                <a:ea typeface="Lucida Grande"/>
                <a:cs typeface="Lucida Grande"/>
                <a:sym typeface="Lucida Grande"/>
              </a:rPr>
              <a:t>”.</a:t>
            </a:r>
            <a:br>
              <a:rPr lang="it-IT" sz="1700" smtClean="0">
                <a:solidFill>
                  <a:srgbClr val="000000"/>
                </a:solidFill>
                <a:latin typeface="Lucida Grande"/>
                <a:ea typeface="Lucida Grande"/>
                <a:cs typeface="Lucida Grande"/>
                <a:sym typeface="Lucida Grande"/>
              </a:rPr>
            </a:br>
            <a:r>
              <a:rPr lang="it-IT" sz="1700" smtClean="0">
                <a:solidFill>
                  <a:srgbClr val="000000"/>
                </a:solidFill>
                <a:latin typeface="Lucida Grande"/>
                <a:ea typeface="Lucida Grande"/>
                <a:cs typeface="Lucida Grande"/>
                <a:sym typeface="Lucida Grande"/>
              </a:rPr>
              <a:t>Gli studenti del </a:t>
            </a:r>
            <a:r>
              <a:rPr lang="it-IT" sz="1700" b="1" smtClean="0">
                <a:solidFill>
                  <a:srgbClr val="000000"/>
                </a:solidFill>
                <a:latin typeface="Lucida Grande"/>
                <a:ea typeface="Lucida Grande"/>
                <a:cs typeface="Lucida Grande"/>
                <a:sym typeface="Lucida Grande"/>
              </a:rPr>
              <a:t>Liceo Artistico “Amedeo Modigliani” </a:t>
            </a:r>
            <a:r>
              <a:rPr lang="it-IT" sz="1700" smtClean="0">
                <a:solidFill>
                  <a:srgbClr val="000000"/>
                </a:solidFill>
                <a:latin typeface="Lucida Grande"/>
                <a:ea typeface="Lucida Grande"/>
                <a:cs typeface="Lucida Grande"/>
                <a:sym typeface="Lucida Grande"/>
              </a:rPr>
              <a:t>di Padova coordinati dalla prof. Rosina Torrisi, docente di Storia dell’Arte, in collaborazione con i proff. Marisa Nardo e Bruno Lorisi hanno ideato e  realizzato </a:t>
            </a:r>
            <a:r>
              <a:rPr lang="it-IT" sz="1700" b="1" smtClean="0">
                <a:solidFill>
                  <a:srgbClr val="000000"/>
                </a:solidFill>
                <a:latin typeface="Lucida Grande"/>
                <a:ea typeface="Lucida Grande"/>
                <a:cs typeface="Lucida Grande"/>
                <a:sym typeface="Lucida Grande"/>
              </a:rPr>
              <a:t>manifesti</a:t>
            </a:r>
            <a:r>
              <a:rPr lang="it-IT" sz="1700" smtClean="0">
                <a:solidFill>
                  <a:srgbClr val="000000"/>
                </a:solidFill>
                <a:latin typeface="Lucida Grande"/>
                <a:ea typeface="Lucida Grande"/>
                <a:cs typeface="Lucida Grande"/>
                <a:sym typeface="Lucida Grande"/>
              </a:rPr>
              <a:t> e un </a:t>
            </a:r>
            <a:r>
              <a:rPr lang="it-IT" sz="1700" b="1" smtClean="0">
                <a:solidFill>
                  <a:srgbClr val="000000"/>
                </a:solidFill>
                <a:latin typeface="Lucida Grande"/>
                <a:ea typeface="Lucida Grande"/>
                <a:cs typeface="Lucida Grande"/>
                <a:sym typeface="Lucida Grande"/>
              </a:rPr>
              <a:t>video</a:t>
            </a:r>
            <a:r>
              <a:rPr lang="it-IT" sz="1700" smtClean="0">
                <a:solidFill>
                  <a:srgbClr val="000000"/>
                </a:solidFill>
                <a:latin typeface="Lucida Grande"/>
                <a:ea typeface="Lucida Grande"/>
                <a:cs typeface="Lucida Grande"/>
                <a:sym typeface="Lucida Grande"/>
              </a:rPr>
              <a:t> contro le MGF</a:t>
            </a:r>
          </a:p>
          <a:p>
            <a:pPr marL="0" indent="0" algn="just" defTabSz="430213" eaLnBrk="1" hangingPunct="1">
              <a:lnSpc>
                <a:spcPct val="150000"/>
              </a:lnSpc>
              <a:spcBef>
                <a:spcPts val="1100"/>
              </a:spcBef>
              <a:buSzTx/>
            </a:pPr>
            <a:r>
              <a:rPr lang="it-IT" sz="1700" smtClean="0">
                <a:solidFill>
                  <a:srgbClr val="000000"/>
                </a:solidFill>
                <a:latin typeface="Lucida Grande"/>
                <a:sym typeface="Lucida Grande"/>
              </a:rPr>
              <a:t>L</a:t>
            </a:r>
            <a:r>
              <a:rPr lang="it-IT" sz="1700" b="1" smtClean="0">
                <a:solidFill>
                  <a:srgbClr val="000000"/>
                </a:solidFill>
                <a:latin typeface="Lucida Grande"/>
                <a:sym typeface="Lucida Grande"/>
              </a:rPr>
              <a:t>a Regione </a:t>
            </a:r>
            <a:r>
              <a:rPr lang="it-IT" sz="1700" smtClean="0">
                <a:solidFill>
                  <a:srgbClr val="000000"/>
                </a:solidFill>
                <a:latin typeface="Lucida Grande"/>
                <a:sym typeface="Lucida Grande"/>
              </a:rPr>
              <a:t>ha scelto come</a:t>
            </a:r>
            <a:r>
              <a:rPr lang="it-IT" sz="1700" b="1" smtClean="0">
                <a:solidFill>
                  <a:srgbClr val="000000"/>
                </a:solidFill>
                <a:latin typeface="Lucida Grande"/>
                <a:sym typeface="Lucida Grande"/>
              </a:rPr>
              <a:t> Manifesto</a:t>
            </a:r>
            <a:r>
              <a:rPr lang="it-IT" sz="1700" smtClean="0">
                <a:solidFill>
                  <a:srgbClr val="000000"/>
                </a:solidFill>
                <a:latin typeface="Lucida Grande"/>
                <a:sym typeface="Lucida Grande"/>
              </a:rPr>
              <a:t> del Corso di Formazione “Prevenzione e contrasto delle Mutilazioni Genitali Femminili 2016” il poster dal titolo “</a:t>
            </a:r>
            <a:r>
              <a:rPr lang="it-IT" sz="1700" b="1" smtClean="0">
                <a:solidFill>
                  <a:srgbClr val="000000"/>
                </a:solidFill>
                <a:latin typeface="Lucida Grande"/>
                <a:sym typeface="Lucida Grande"/>
              </a:rPr>
              <a:t>Uniti fermiamo le MGF</a:t>
            </a:r>
            <a:r>
              <a:rPr lang="it-IT" sz="1700" smtClean="0">
                <a:solidFill>
                  <a:srgbClr val="000000"/>
                </a:solidFill>
                <a:latin typeface="Lucida Grande"/>
                <a:sym typeface="Lucida Grande"/>
              </a:rPr>
              <a:t>” di Gloria Franchin</a:t>
            </a:r>
          </a:p>
          <a:p>
            <a:pPr marL="0" indent="0" algn="just" defTabSz="430213" eaLnBrk="1" hangingPunct="1">
              <a:lnSpc>
                <a:spcPct val="150000"/>
              </a:lnSpc>
              <a:spcBef>
                <a:spcPts val="1100"/>
              </a:spcBef>
              <a:buSzTx/>
            </a:pPr>
            <a:r>
              <a:rPr lang="it-IT" sz="1700" smtClean="0">
                <a:solidFill>
                  <a:srgbClr val="000000"/>
                </a:solidFill>
                <a:latin typeface="Lucida Grande"/>
                <a:sym typeface="Lucida Grande"/>
              </a:rPr>
              <a:t>Ribadiamo l’importanza di una </a:t>
            </a:r>
            <a:r>
              <a:rPr lang="it-IT" sz="1700" b="1" smtClean="0">
                <a:solidFill>
                  <a:srgbClr val="000000"/>
                </a:solidFill>
                <a:latin typeface="Lucida Grande"/>
                <a:sym typeface="Lucida Grande"/>
              </a:rPr>
              <a:t>Rete interistituzionale </a:t>
            </a:r>
            <a:r>
              <a:rPr lang="it-IT" sz="1700" smtClean="0">
                <a:solidFill>
                  <a:srgbClr val="000000"/>
                </a:solidFill>
                <a:latin typeface="Lucida Grande"/>
                <a:sym typeface="Lucida Grande"/>
              </a:rPr>
              <a:t>tra </a:t>
            </a:r>
            <a:r>
              <a:rPr lang="it-IT" sz="1700" b="1" smtClean="0">
                <a:solidFill>
                  <a:srgbClr val="000000"/>
                </a:solidFill>
                <a:latin typeface="Lucida Grande"/>
                <a:sym typeface="Lucida Grande"/>
              </a:rPr>
              <a:t>Servizi socio-sanitari territoriali</a:t>
            </a:r>
            <a:r>
              <a:rPr lang="it-IT" sz="1700" smtClean="0">
                <a:solidFill>
                  <a:srgbClr val="000000"/>
                </a:solidFill>
                <a:latin typeface="Lucida Grande"/>
                <a:sym typeface="Lucida Grande"/>
              </a:rPr>
              <a:t>, </a:t>
            </a:r>
            <a:r>
              <a:rPr lang="it-IT" sz="1700" b="1" smtClean="0">
                <a:solidFill>
                  <a:srgbClr val="000000"/>
                </a:solidFill>
                <a:latin typeface="Lucida Grande"/>
                <a:sym typeface="Lucida Grande"/>
              </a:rPr>
              <a:t>Ospedale, Scuola, Comune, Volontariato, Associazioni, Comunità straniere</a:t>
            </a:r>
            <a:r>
              <a:rPr lang="it-IT" sz="1700" smtClean="0">
                <a:solidFill>
                  <a:srgbClr val="000000"/>
                </a:solidFill>
                <a:sym typeface="Lucida Grande"/>
              </a:rPr>
              <a:t>.</a:t>
            </a:r>
          </a:p>
        </p:txBody>
      </p:sp>
      <p:pic>
        <p:nvPicPr>
          <p:cNvPr id="22531" name="III classificata Alessia Lorenzi, 4^D.jpeg"/>
          <p:cNvPicPr>
            <a:picLocks noChangeAspect="1"/>
          </p:cNvPicPr>
          <p:nvPr/>
        </p:nvPicPr>
        <p:blipFill>
          <a:blip r:embed="rId3"/>
          <a:srcRect/>
          <a:stretch>
            <a:fillRect/>
          </a:stretch>
        </p:blipFill>
        <p:spPr bwMode="auto">
          <a:xfrm>
            <a:off x="2287588" y="4733925"/>
            <a:ext cx="3216275" cy="4535488"/>
          </a:xfrm>
          <a:prstGeom prst="rect">
            <a:avLst/>
          </a:prstGeom>
          <a:noFill/>
          <a:ln w="12700">
            <a:noFill/>
            <a:miter lim="400000"/>
            <a:headEnd/>
            <a:tailEnd/>
          </a:ln>
        </p:spPr>
      </p:pic>
      <p:pic>
        <p:nvPicPr>
          <p:cNvPr id="22532" name="Picture 6"/>
          <p:cNvPicPr>
            <a:picLocks noChangeAspect="1" noChangeArrowheads="1"/>
          </p:cNvPicPr>
          <p:nvPr/>
        </p:nvPicPr>
        <p:blipFill>
          <a:blip r:embed="rId4"/>
          <a:srcRect/>
          <a:stretch>
            <a:fillRect/>
          </a:stretch>
        </p:blipFill>
        <p:spPr bwMode="auto">
          <a:xfrm>
            <a:off x="215900" y="304800"/>
            <a:ext cx="3271838" cy="4075113"/>
          </a:xfrm>
          <a:prstGeom prst="rect">
            <a:avLst/>
          </a:prstGeom>
          <a:noFill/>
          <a:ln w="9525">
            <a:noFill/>
            <a:miter lim="800000"/>
            <a:headEnd/>
            <a:tailEnd/>
          </a:ln>
        </p:spPr>
      </p:pic>
      <p:sp>
        <p:nvSpPr>
          <p:cNvPr id="22533" name="Text Box 3"/>
          <p:cNvSpPr txBox="1">
            <a:spLocks noChangeArrowheads="1"/>
          </p:cNvSpPr>
          <p:nvPr/>
        </p:nvSpPr>
        <p:spPr bwMode="auto">
          <a:xfrm>
            <a:off x="3502025" y="2019300"/>
            <a:ext cx="2578100" cy="788988"/>
          </a:xfrm>
          <a:prstGeom prst="rect">
            <a:avLst/>
          </a:prstGeom>
          <a:noFill/>
          <a:ln w="9525">
            <a:noFill/>
            <a:miter lim="800000"/>
            <a:headEnd/>
            <a:tailEnd/>
          </a:ln>
        </p:spPr>
        <p:txBody>
          <a:bodyPr/>
          <a:lstStyle/>
          <a:p>
            <a:pPr defTabSz="914400" eaLnBrk="0" hangingPunct="0">
              <a:spcAft>
                <a:spcPts val="800"/>
              </a:spcAft>
            </a:pPr>
            <a:r>
              <a:rPr lang="it-IT" altLang="it-IT" sz="1200" b="1">
                <a:solidFill>
                  <a:srgbClr val="000000"/>
                </a:solidFill>
                <a:latin typeface="Times New Roman" pitchFamily="18" charset="0"/>
              </a:rPr>
              <a:t>Denise Biasiolo</a:t>
            </a:r>
            <a:br>
              <a:rPr lang="it-IT" altLang="it-IT" sz="1200" b="1">
                <a:solidFill>
                  <a:srgbClr val="000000"/>
                </a:solidFill>
                <a:latin typeface="Times New Roman" pitchFamily="18" charset="0"/>
              </a:rPr>
            </a:br>
            <a:r>
              <a:rPr lang="it-IT" altLang="it-IT" sz="1200" b="1">
                <a:solidFill>
                  <a:srgbClr val="000000"/>
                </a:solidFill>
                <a:latin typeface="Times New Roman" pitchFamily="18" charset="0"/>
              </a:rPr>
              <a:t>Liceo Artistico “A. Modigliani”</a:t>
            </a:r>
          </a:p>
        </p:txBody>
      </p:sp>
      <p:sp>
        <p:nvSpPr>
          <p:cNvPr id="22534" name="Text Box 3"/>
          <p:cNvSpPr txBox="1">
            <a:spLocks noChangeArrowheads="1"/>
          </p:cNvSpPr>
          <p:nvPr/>
        </p:nvSpPr>
        <p:spPr bwMode="auto">
          <a:xfrm>
            <a:off x="0" y="6662738"/>
            <a:ext cx="2578100" cy="788987"/>
          </a:xfrm>
          <a:prstGeom prst="rect">
            <a:avLst/>
          </a:prstGeom>
          <a:noFill/>
          <a:ln w="9525">
            <a:noFill/>
            <a:miter lim="800000"/>
            <a:headEnd/>
            <a:tailEnd/>
          </a:ln>
        </p:spPr>
        <p:txBody>
          <a:bodyPr/>
          <a:lstStyle/>
          <a:p>
            <a:pPr defTabSz="914400" eaLnBrk="0" hangingPunct="0">
              <a:spcAft>
                <a:spcPts val="800"/>
              </a:spcAft>
            </a:pPr>
            <a:r>
              <a:rPr lang="it-IT" altLang="it-IT" sz="1200" b="1">
                <a:solidFill>
                  <a:srgbClr val="000000"/>
                </a:solidFill>
                <a:latin typeface="Times New Roman" pitchFamily="18" charset="0"/>
              </a:rPr>
              <a:t>Alessia Lorenzi</a:t>
            </a:r>
            <a:br>
              <a:rPr lang="it-IT" altLang="it-IT" sz="1200" b="1">
                <a:solidFill>
                  <a:srgbClr val="000000"/>
                </a:solidFill>
                <a:latin typeface="Times New Roman" pitchFamily="18" charset="0"/>
              </a:rPr>
            </a:br>
            <a:r>
              <a:rPr lang="it-IT" altLang="it-IT" sz="1200" b="1">
                <a:solidFill>
                  <a:srgbClr val="000000"/>
                </a:solidFill>
                <a:latin typeface="Times New Roman" pitchFamily="18" charset="0"/>
              </a:rPr>
              <a:t>Liceo Artistico “A. Modigliani”</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182429520_1646x1646.jpeg"/>
          <p:cNvPicPr>
            <a:picLocks noGrp="1" noChangeAspect="1"/>
          </p:cNvPicPr>
          <p:nvPr>
            <p:ph type="pic" idx="13"/>
          </p:nvPr>
        </p:nvPicPr>
        <p:blipFill>
          <a:blip r:embed="rId3"/>
          <a:srcRect l="34155" t="130" r="9869" b="130"/>
          <a:stretch>
            <a:fillRect/>
          </a:stretch>
        </p:blipFill>
        <p:spPr/>
      </p:pic>
      <p:sp>
        <p:nvSpPr>
          <p:cNvPr id="23555" name="Shape 160"/>
          <p:cNvSpPr>
            <a:spLocks noGrp="1"/>
          </p:cNvSpPr>
          <p:nvPr>
            <p:ph type="title"/>
          </p:nvPr>
        </p:nvSpPr>
        <p:spPr bwMode="auto">
          <a:xfrm>
            <a:off x="525463" y="268288"/>
            <a:ext cx="6451600" cy="2073275"/>
          </a:xfrm>
        </p:spPr>
        <p:txBody>
          <a:bodyPr vert="horz" wrap="square" numCol="1" anchorCtr="0" compatLnSpc="1">
            <a:prstTxWarp prst="textNoShape">
              <a:avLst/>
            </a:prstTxWarp>
          </a:bodyPr>
          <a:lstStyle/>
          <a:p>
            <a:pPr algn="just" defTabSz="373063" eaLnBrk="1" hangingPunct="1">
              <a:lnSpc>
                <a:spcPct val="150000"/>
              </a:lnSpc>
              <a:spcBef>
                <a:spcPts val="900"/>
              </a:spcBef>
            </a:pPr>
            <a:r>
              <a:rPr lang="it-IT" sz="4000" b="1" cap="none" smtClean="0">
                <a:solidFill>
                  <a:srgbClr val="000000"/>
                </a:solidFill>
                <a:latin typeface="Calibri" pitchFamily="34" charset="0"/>
                <a:sym typeface="Calibri" pitchFamily="34" charset="0"/>
              </a:rPr>
              <a:t>Il</a:t>
            </a:r>
            <a:r>
              <a:rPr lang="it-IT" sz="4000" b="1" cap="none" smtClean="0">
                <a:solidFill>
                  <a:srgbClr val="000000"/>
                </a:solidFill>
                <a:latin typeface="Times New Roman" pitchFamily="18" charset="0"/>
                <a:cs typeface="Times New Roman" pitchFamily="18" charset="0"/>
                <a:sym typeface="Times New Roman" pitchFamily="18" charset="0"/>
              </a:rPr>
              <a:t> 6 Febbraio è la “Giornata Mondiale Contro le MGF”</a:t>
            </a:r>
          </a:p>
        </p:txBody>
      </p:sp>
      <p:sp>
        <p:nvSpPr>
          <p:cNvPr id="162" name="Shape 162"/>
          <p:cNvSpPr/>
          <p:nvPr/>
        </p:nvSpPr>
        <p:spPr>
          <a:xfrm>
            <a:off x="7942263" y="-46038"/>
            <a:ext cx="4752975" cy="9955213"/>
          </a:xfrm>
          <a:prstGeom prst="rect">
            <a:avLst/>
          </a:prstGeom>
          <a:ln w="12700">
            <a:miter lim="400000"/>
          </a:ln>
          <a:extLst>
            <a:ext uri="{C572A759-6A51-4108-AA02-DFA0A04FC94B}"/>
          </a:extLst>
        </p:spPr>
        <p:txBody>
          <a:bodyPr lIns="50800" tIns="50800" rIns="50800" bIns="50800" anchor="ctr">
            <a:spAutoFit/>
          </a:bodyPr>
          <a:lstStyle/>
          <a:p>
            <a:pPr defTabSz="449285" hangingPunct="0">
              <a:lnSpc>
                <a:spcPct val="150000"/>
              </a:lnSpc>
              <a:spcBef>
                <a:spcPts val="1200"/>
              </a:spcBef>
              <a:defRPr/>
            </a:pPr>
            <a:r>
              <a:rPr lang="it-IT" sz="2350" dirty="0">
                <a:solidFill>
                  <a:srgbClr val="FFFFFF"/>
                </a:solidFill>
                <a:latin typeface="Trattatello"/>
                <a:ea typeface="Trattatello"/>
                <a:cs typeface="Trattatello"/>
                <a:sym typeface="Trattatello"/>
              </a:rPr>
              <a:t>Sottolineiamo ulteriormente il ruolo fondamentale di adeguate modalità di comunicazione, dell'ascolto empatico per favorire </a:t>
            </a:r>
            <a:r>
              <a:rPr lang="it-IT" sz="2350" dirty="0" err="1">
                <a:solidFill>
                  <a:srgbClr val="FFFFFF"/>
                </a:solidFill>
                <a:latin typeface="Trattatello"/>
                <a:ea typeface="Trattatello"/>
                <a:cs typeface="Trattatello"/>
                <a:sym typeface="Trattatello"/>
              </a:rPr>
              <a:t>l'empowerment</a:t>
            </a:r>
            <a:r>
              <a:rPr lang="it-IT" sz="2350" dirty="0">
                <a:solidFill>
                  <a:srgbClr val="FFFFFF"/>
                </a:solidFill>
                <a:latin typeface="Trattatello"/>
                <a:ea typeface="Trattatello"/>
                <a:cs typeface="Trattatello"/>
                <a:sym typeface="Trattatello"/>
              </a:rPr>
              <a:t> delle donne e attraverso il "</a:t>
            </a:r>
            <a:r>
              <a:rPr lang="it-IT" sz="2350" b="1" dirty="0">
                <a:solidFill>
                  <a:srgbClr val="FFFFFF"/>
                </a:solidFill>
                <a:latin typeface="Trattatello"/>
                <a:ea typeface="Trattatello"/>
                <a:cs typeface="Trattatello"/>
                <a:sym typeface="Trattatello"/>
              </a:rPr>
              <a:t>dialogo</a:t>
            </a:r>
            <a:r>
              <a:rPr lang="it-IT" sz="2350" dirty="0">
                <a:solidFill>
                  <a:srgbClr val="FFFFFF"/>
                </a:solidFill>
                <a:latin typeface="Trattatello"/>
                <a:ea typeface="Trattatello"/>
                <a:cs typeface="Trattatello"/>
                <a:sym typeface="Trattatello"/>
              </a:rPr>
              <a:t>" , il "sommo bene" per Socrate, supportarle nel processo di consapevolezza e di potenziamento delle proprie risorse. </a:t>
            </a:r>
            <a:br>
              <a:rPr lang="it-IT" sz="2350" dirty="0">
                <a:solidFill>
                  <a:srgbClr val="FFFFFF"/>
                </a:solidFill>
                <a:latin typeface="Trattatello"/>
                <a:ea typeface="Trattatello"/>
                <a:cs typeface="Trattatello"/>
                <a:sym typeface="Trattatello"/>
              </a:rPr>
            </a:br>
            <a:r>
              <a:rPr lang="it-IT" sz="2350" dirty="0">
                <a:solidFill>
                  <a:srgbClr val="FFFFFF"/>
                </a:solidFill>
                <a:latin typeface="Trattatello"/>
                <a:ea typeface="Trattatello"/>
                <a:cs typeface="Trattatello"/>
                <a:sym typeface="Trattatello"/>
              </a:rPr>
              <a:t>“Le parole sono ponti, strutture che uniscono universi differenti, strumenti attraverso cui possiamo comunicare e, comunicando, imparare il rispetto per gli altri. Mai come oggi c’è bisogno di </a:t>
            </a:r>
            <a:r>
              <a:rPr lang="it-IT" sz="2350" b="1" dirty="0">
                <a:solidFill>
                  <a:srgbClr val="FFFFFF"/>
                </a:solidFill>
                <a:latin typeface="Trattatello"/>
                <a:ea typeface="Trattatello"/>
                <a:cs typeface="Trattatello"/>
                <a:sym typeface="Trattatello"/>
              </a:rPr>
              <a:t>parole</a:t>
            </a:r>
            <a:r>
              <a:rPr lang="it-IT" sz="2350" dirty="0">
                <a:solidFill>
                  <a:srgbClr val="FFFFFF"/>
                </a:solidFill>
                <a:latin typeface="Trattatello"/>
                <a:ea typeface="Trattatello"/>
                <a:cs typeface="Trattatello"/>
                <a:sym typeface="Trattatello"/>
              </a:rPr>
              <a:t> e di </a:t>
            </a:r>
            <a:r>
              <a:rPr lang="it-IT" sz="2350" b="1" dirty="0">
                <a:solidFill>
                  <a:srgbClr val="FFFFFF"/>
                </a:solidFill>
                <a:latin typeface="Trattatello"/>
                <a:ea typeface="Trattatello"/>
                <a:cs typeface="Trattatello"/>
                <a:sym typeface="Trattatello"/>
              </a:rPr>
              <a:t>ponti</a:t>
            </a:r>
            <a:r>
              <a:rPr lang="it-IT" sz="2350" dirty="0">
                <a:solidFill>
                  <a:srgbClr val="FFFFFF"/>
                </a:solidFill>
                <a:latin typeface="Trattatello"/>
                <a:ea typeface="Trattatello"/>
                <a:cs typeface="Trattatello"/>
                <a:sym typeface="Trattatello"/>
              </a:rPr>
              <a:t>”</a:t>
            </a:r>
          </a:p>
          <a:p>
            <a:pPr algn="just" defTabSz="449285" hangingPunct="0">
              <a:lnSpc>
                <a:spcPct val="150000"/>
              </a:lnSpc>
              <a:spcBef>
                <a:spcPts val="1200"/>
              </a:spcBef>
              <a:defRPr/>
            </a:pPr>
            <a:r>
              <a:rPr lang="it-IT" sz="2350" dirty="0">
                <a:solidFill>
                  <a:srgbClr val="FFFFFF"/>
                </a:solidFill>
                <a:latin typeface="Trattatello"/>
                <a:ea typeface="Trattatello"/>
                <a:cs typeface="Trattatello"/>
                <a:sym typeface="Trattatello"/>
              </a:rPr>
              <a:t>Serra Yilmaz</a:t>
            </a:r>
          </a:p>
        </p:txBody>
      </p:sp>
      <p:pic>
        <p:nvPicPr>
          <p:cNvPr id="23557" name="Chiara Carpanese - Carola Pagnin II D.jpeg"/>
          <p:cNvPicPr>
            <a:picLocks noChangeAspect="1"/>
          </p:cNvPicPr>
          <p:nvPr/>
        </p:nvPicPr>
        <p:blipFill>
          <a:blip r:embed="rId4"/>
          <a:srcRect/>
          <a:stretch>
            <a:fillRect/>
          </a:stretch>
        </p:blipFill>
        <p:spPr bwMode="auto">
          <a:xfrm>
            <a:off x="1749425" y="2805113"/>
            <a:ext cx="3957638" cy="5959475"/>
          </a:xfrm>
          <a:prstGeom prst="rect">
            <a:avLst/>
          </a:prstGeom>
          <a:noFill/>
          <a:ln w="12700">
            <a:noFill/>
            <a:miter lim="400000"/>
            <a:headEnd/>
            <a:tailEnd/>
          </a:ln>
        </p:spPr>
      </p:pic>
      <p:sp>
        <p:nvSpPr>
          <p:cNvPr id="23558" name="Text Box 3"/>
          <p:cNvSpPr txBox="1">
            <a:spLocks noChangeArrowheads="1"/>
          </p:cNvSpPr>
          <p:nvPr/>
        </p:nvSpPr>
        <p:spPr bwMode="auto">
          <a:xfrm>
            <a:off x="1677988" y="8964613"/>
            <a:ext cx="2578100" cy="788987"/>
          </a:xfrm>
          <a:prstGeom prst="rect">
            <a:avLst/>
          </a:prstGeom>
          <a:noFill/>
          <a:ln w="9525">
            <a:noFill/>
            <a:miter lim="800000"/>
            <a:headEnd/>
            <a:tailEnd/>
          </a:ln>
        </p:spPr>
        <p:txBody>
          <a:bodyPr/>
          <a:lstStyle/>
          <a:p>
            <a:pPr defTabSz="914400" eaLnBrk="0" hangingPunct="0">
              <a:spcAft>
                <a:spcPts val="800"/>
              </a:spcAft>
            </a:pPr>
            <a:r>
              <a:rPr lang="it-IT" altLang="it-IT" sz="1200" b="1">
                <a:solidFill>
                  <a:srgbClr val="000000"/>
                </a:solidFill>
                <a:latin typeface="Times New Roman" pitchFamily="18" charset="0"/>
              </a:rPr>
              <a:t>Chiara Carpanese – Carola Pagnin</a:t>
            </a:r>
            <a:br>
              <a:rPr lang="it-IT" altLang="it-IT" sz="1200" b="1">
                <a:solidFill>
                  <a:srgbClr val="000000"/>
                </a:solidFill>
                <a:latin typeface="Times New Roman" pitchFamily="18" charset="0"/>
              </a:rPr>
            </a:br>
            <a:r>
              <a:rPr lang="it-IT" altLang="it-IT" sz="1200" b="1">
                <a:solidFill>
                  <a:srgbClr val="000000"/>
                </a:solidFill>
                <a:latin typeface="Times New Roman" pitchFamily="18" charset="0"/>
              </a:rPr>
              <a:t>Liceo Artistico “A. Modigliani”</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182429520_1646x1646.jpeg"/>
          <p:cNvPicPr>
            <a:picLocks noGrp="1" noChangeAspect="1"/>
          </p:cNvPicPr>
          <p:nvPr>
            <p:ph type="pic" idx="13"/>
          </p:nvPr>
        </p:nvPicPr>
        <p:blipFill>
          <a:blip r:embed="rId3"/>
          <a:srcRect l="34155" t="130" r="9869" b="130"/>
          <a:stretch>
            <a:fillRect/>
          </a:stretch>
        </p:blipFill>
        <p:spPr>
          <a:xfrm>
            <a:off x="0" y="0"/>
            <a:ext cx="13004800" cy="9753600"/>
          </a:xfrm>
        </p:spPr>
      </p:pic>
      <p:pic>
        <p:nvPicPr>
          <p:cNvPr id="6" name="mutilazioni genitali femminili.mp4">
            <a:hlinkClick r:id="" action="ppaction://media"/>
          </p:cNvPr>
          <p:cNvPicPr>
            <a:picLocks noChangeAspect="1"/>
          </p:cNvPicPr>
          <p:nvPr>
            <a:videoFile r:link="rId1"/>
          </p:nvPr>
        </p:nvPicPr>
        <p:blipFill>
          <a:blip r:embed="rId4"/>
          <a:srcRect/>
          <a:stretch>
            <a:fillRect/>
          </a:stretch>
        </p:blipFill>
        <p:spPr bwMode="auto">
          <a:xfrm>
            <a:off x="1601788" y="2284413"/>
            <a:ext cx="9566275" cy="5381625"/>
          </a:xfrm>
          <a:prstGeom prst="rect">
            <a:avLst/>
          </a:prstGeom>
          <a:noFill/>
          <a:ln w="9525">
            <a:noFill/>
            <a:miter lim="800000"/>
            <a:headEnd/>
            <a:tailEnd/>
          </a:ln>
        </p:spPr>
      </p:pic>
      <p:sp>
        <p:nvSpPr>
          <p:cNvPr id="25603" name="Rettangolo 7"/>
          <p:cNvSpPr>
            <a:spLocks noChangeArrowheads="1"/>
          </p:cNvSpPr>
          <p:nvPr/>
        </p:nvSpPr>
        <p:spPr bwMode="auto">
          <a:xfrm>
            <a:off x="1601788" y="773113"/>
            <a:ext cx="8339137" cy="954087"/>
          </a:xfrm>
          <a:prstGeom prst="rect">
            <a:avLst/>
          </a:prstGeom>
          <a:noFill/>
          <a:ln w="9525">
            <a:noFill/>
            <a:miter lim="800000"/>
            <a:headEnd/>
            <a:tailEnd/>
          </a:ln>
        </p:spPr>
        <p:txBody>
          <a:bodyPr wrap="none">
            <a:spAutoFit/>
          </a:bodyPr>
          <a:lstStyle/>
          <a:p>
            <a:r>
              <a:rPr lang="it-IT">
                <a:solidFill>
                  <a:schemeClr val="bg1"/>
                </a:solidFill>
                <a:latin typeface="Lucida Grande"/>
                <a:ea typeface="Lucida Grande"/>
                <a:cs typeface="Lucida Grande"/>
                <a:sym typeface="Lucida Grande"/>
              </a:rPr>
              <a:t>Il video contro le MGF realizzato dagli studenti del </a:t>
            </a:r>
            <a:br>
              <a:rPr lang="it-IT">
                <a:solidFill>
                  <a:schemeClr val="bg1"/>
                </a:solidFill>
                <a:latin typeface="Lucida Grande"/>
                <a:ea typeface="Lucida Grande"/>
                <a:cs typeface="Lucida Grande"/>
                <a:sym typeface="Lucida Grande"/>
              </a:rPr>
            </a:br>
            <a:r>
              <a:rPr lang="it-IT">
                <a:solidFill>
                  <a:schemeClr val="bg1"/>
                </a:solidFill>
                <a:latin typeface="Lucida Grande"/>
                <a:ea typeface="Lucida Grande"/>
                <a:cs typeface="Lucida Grande"/>
                <a:sym typeface="Lucida Grande"/>
              </a:rPr>
              <a:t>Liceo Artistico “Amedeo Modigliani” di Padova </a:t>
            </a:r>
            <a:endParaRPr lang="it-IT">
              <a:solidFill>
                <a:schemeClr val="bg1"/>
              </a:solidFill>
            </a:endParaRPr>
          </a:p>
        </p:txBody>
      </p:sp>
      <p:sp>
        <p:nvSpPr>
          <p:cNvPr id="25604" name="Rettangolo 4"/>
          <p:cNvSpPr>
            <a:spLocks noChangeArrowheads="1"/>
          </p:cNvSpPr>
          <p:nvPr/>
        </p:nvSpPr>
        <p:spPr bwMode="auto">
          <a:xfrm>
            <a:off x="1601788" y="8016875"/>
            <a:ext cx="3316287" cy="1385888"/>
          </a:xfrm>
          <a:prstGeom prst="rect">
            <a:avLst/>
          </a:prstGeom>
          <a:noFill/>
          <a:ln w="9525">
            <a:noFill/>
            <a:miter lim="800000"/>
            <a:headEnd/>
            <a:tailEnd/>
          </a:ln>
        </p:spPr>
        <p:txBody>
          <a:bodyPr>
            <a:spAutoFit/>
          </a:bodyPr>
          <a:lstStyle/>
          <a:p>
            <a:r>
              <a:rPr lang="it-IT" sz="1200">
                <a:solidFill>
                  <a:schemeClr val="bg1"/>
                </a:solidFill>
                <a:latin typeface="Times New Roman" pitchFamily="18" charset="0"/>
                <a:ea typeface="MS Mincho"/>
                <a:cs typeface="MS Mincho"/>
              </a:rPr>
              <a:t>Realizzazione del video:	Gabriele Camporese</a:t>
            </a:r>
          </a:p>
          <a:p>
            <a:r>
              <a:rPr lang="it-IT" sz="1200">
                <a:solidFill>
                  <a:schemeClr val="bg1"/>
                </a:solidFill>
                <a:latin typeface="Times New Roman" pitchFamily="18" charset="0"/>
                <a:ea typeface="MS Mincho"/>
                <a:cs typeface="MS Mincho"/>
              </a:rPr>
              <a:t>			Chiara Carpanese </a:t>
            </a:r>
          </a:p>
          <a:p>
            <a:r>
              <a:rPr lang="it-IT" sz="1200">
                <a:solidFill>
                  <a:schemeClr val="bg1"/>
                </a:solidFill>
                <a:latin typeface="Times New Roman" pitchFamily="18" charset="0"/>
                <a:ea typeface="MS Mincho"/>
                <a:cs typeface="MS Mincho"/>
              </a:rPr>
              <a:t>			Carlo De Toni </a:t>
            </a:r>
          </a:p>
          <a:p>
            <a:r>
              <a:rPr lang="it-IT" sz="1200">
                <a:solidFill>
                  <a:schemeClr val="bg1"/>
                </a:solidFill>
                <a:latin typeface="Times New Roman" pitchFamily="18" charset="0"/>
                <a:ea typeface="MS Mincho"/>
                <a:cs typeface="MS Mincho"/>
              </a:rPr>
              <a:t>			Carola Pagnin</a:t>
            </a:r>
          </a:p>
          <a:p>
            <a:r>
              <a:rPr lang="it-IT" sz="1200">
                <a:solidFill>
                  <a:schemeClr val="bg1"/>
                </a:solidFill>
                <a:latin typeface="Times New Roman" pitchFamily="18" charset="0"/>
                <a:ea typeface="MS Mincho"/>
                <a:cs typeface="MS Mincho"/>
              </a:rPr>
              <a:t>Protagonista del video:	 Elena Rigoni-Savioli </a:t>
            </a:r>
            <a:br>
              <a:rPr lang="it-IT" sz="1200">
                <a:solidFill>
                  <a:schemeClr val="bg1"/>
                </a:solidFill>
                <a:latin typeface="Times New Roman" pitchFamily="18" charset="0"/>
                <a:ea typeface="MS Mincho"/>
                <a:cs typeface="MS Mincho"/>
              </a:rPr>
            </a:br>
            <a:endParaRPr lang="it-IT" sz="1200">
              <a:solidFill>
                <a:schemeClr val="bg1"/>
              </a:solidFill>
              <a:latin typeface="Times New Roman" pitchFamily="18" charset="0"/>
              <a:ea typeface="MS Mincho"/>
              <a:cs typeface="MS Mincho"/>
            </a:endParaRPr>
          </a:p>
          <a:p>
            <a:r>
              <a:rPr lang="it-IT" altLang="it-IT" sz="1200" b="1">
                <a:solidFill>
                  <a:schemeClr val="bg1"/>
                </a:solidFill>
                <a:latin typeface="Times New Roman" pitchFamily="18" charset="0"/>
              </a:rPr>
              <a:t>Liceo Artistico “A. Modigliani”</a:t>
            </a:r>
            <a:endParaRPr lang="it-IT" sz="1200">
              <a:solidFill>
                <a:schemeClr val="bg1"/>
              </a:solidFill>
              <a:latin typeface="Times New Roman" pitchFamily="18" charset="0"/>
              <a:ea typeface="MS Mincho"/>
              <a:cs typeface="MS Mincho"/>
            </a:endParaRPr>
          </a:p>
        </p:txBody>
      </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925</Words>
  <Application>Microsoft Office PowerPoint</Application>
  <PresentationFormat>Personalizzato</PresentationFormat>
  <Paragraphs>53</Paragraphs>
  <Slides>8</Slides>
  <Notes>1</Notes>
  <HiddenSlides>0</HiddenSlides>
  <MMClips>1</MMClips>
  <ScaleCrop>false</ScaleCrop>
  <HeadingPairs>
    <vt:vector size="6" baseType="variant">
      <vt:variant>
        <vt:lpstr>Caratteri utilizzati</vt:lpstr>
      </vt:variant>
      <vt:variant>
        <vt:i4>15</vt:i4>
      </vt:variant>
      <vt:variant>
        <vt:lpstr>Tema</vt:lpstr>
      </vt:variant>
      <vt:variant>
        <vt:i4>1</vt:i4>
      </vt:variant>
      <vt:variant>
        <vt:lpstr>Titoli diapositive</vt:lpstr>
      </vt:variant>
      <vt:variant>
        <vt:i4>8</vt:i4>
      </vt:variant>
    </vt:vector>
  </HeadingPairs>
  <TitlesOfParts>
    <vt:vector size="24" baseType="lpstr">
      <vt:lpstr>Arial Unicode MS</vt:lpstr>
      <vt:lpstr>MS Mincho</vt:lpstr>
      <vt:lpstr>Baskerville</vt:lpstr>
      <vt:lpstr>Calibri</vt:lpstr>
      <vt:lpstr>Copperplate Gothic Bold</vt:lpstr>
      <vt:lpstr>DIN Alternate</vt:lpstr>
      <vt:lpstr>DIN Condensed</vt:lpstr>
      <vt:lpstr>Helvetica Neue</vt:lpstr>
      <vt:lpstr>Iowan Old Style Italic</vt:lpstr>
      <vt:lpstr>Iowan Old Style Roman</vt:lpstr>
      <vt:lpstr>Lucida Grande</vt:lpstr>
      <vt:lpstr>Times</vt:lpstr>
      <vt:lpstr>Times New Roman</vt:lpstr>
      <vt:lpstr>Trattatello</vt:lpstr>
      <vt:lpstr>Zapf Dingbats</vt:lpstr>
      <vt:lpstr>New_Template9</vt:lpstr>
      <vt:lpstr>PREVENZIONE E CONTRASTO DELLE MUTILAZIONI GENITALI FEMMINILI IN UNA SOCIETÀ MULTIETNICA:  PERCORSI INTERISTITUZIONALI INTEGRATI IN PADOVA - NOSTRA ESPERIENZA 1980-2016.</vt:lpstr>
      <vt:lpstr>Presentazione standard di PowerPoint</vt:lpstr>
      <vt:lpstr>Presentazione standard di PowerPoint</vt:lpstr>
      <vt:lpstr>MGF: trattati internazionali</vt:lpstr>
      <vt:lpstr>Presentazione standard di PowerPoint</vt:lpstr>
      <vt:lpstr>Presentazione standard di PowerPoint</vt:lpstr>
      <vt:lpstr>Il 6 Febbraio è la “Giornata Mondiale Contro le MGF”</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PREVENZIONE E CONTRASTO DELLE MUTILAZIONI GENITALI FEMMINILI IN UNA SOCIETÀ MULTIETNICA: PERCORSI INTERISTITUZIONALI INTEGRATI IN PADOVA - NOSTRA ESPERIENZA 1980-2016.</dc:title>
  <cp:lastModifiedBy>Nardelli</cp:lastModifiedBy>
  <cp:revision>37</cp:revision>
  <cp:lastPrinted>2017-02-22T14:08:20Z</cp:lastPrinted>
  <dcterms:modified xsi:type="dcterms:W3CDTF">2017-03-09T11:32:48Z</dcterms:modified>
</cp:coreProperties>
</file>