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sldIdLst>
    <p:sldId id="259" r:id="rId2"/>
  </p:sldIdLst>
  <p:sldSz cx="6858000" cy="12192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31"/>
    <p:restoredTop sz="95707"/>
  </p:normalViewPr>
  <p:slideViewPr>
    <p:cSldViewPr snapToGrid="0" snapToObjects="1">
      <p:cViewPr>
        <p:scale>
          <a:sx n="70" d="100"/>
          <a:sy n="70" d="100"/>
        </p:scale>
        <p:origin x="3228" y="-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995312"/>
            <a:ext cx="5829300" cy="4244622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6403623"/>
            <a:ext cx="5143500" cy="294357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8A02-FAD0-3248-964E-5C2885A200A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6DCB-8AFD-954A-85EC-ED595B98CDE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72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8A02-FAD0-3248-964E-5C2885A200A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6DCB-8AFD-954A-85EC-ED595B98CDE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0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649111"/>
            <a:ext cx="1478756" cy="103321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649111"/>
            <a:ext cx="4350544" cy="103321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8A02-FAD0-3248-964E-5C2885A200A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6DCB-8AFD-954A-85EC-ED595B98CDE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25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8A02-FAD0-3248-964E-5C2885A200A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6DCB-8AFD-954A-85EC-ED595B98CDE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12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3039537"/>
            <a:ext cx="5915025" cy="507153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8159048"/>
            <a:ext cx="5915025" cy="266699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8A02-FAD0-3248-964E-5C2885A200A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6DCB-8AFD-954A-85EC-ED595B98CDE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9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3245556"/>
            <a:ext cx="2914650" cy="7735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8A02-FAD0-3248-964E-5C2885A200A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6DCB-8AFD-954A-85EC-ED595B98CDE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281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49114"/>
            <a:ext cx="5915025" cy="235655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988734"/>
            <a:ext cx="2901255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4453467"/>
            <a:ext cx="2901255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988734"/>
            <a:ext cx="2915543" cy="146473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4453467"/>
            <a:ext cx="2915543" cy="65503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8A02-FAD0-3248-964E-5C2885A200A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6DCB-8AFD-954A-85EC-ED595B98CDE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3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8A02-FAD0-3248-964E-5C2885A200A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6DCB-8AFD-954A-85EC-ED595B98CDE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8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8A02-FAD0-3248-964E-5C2885A200A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6DCB-8AFD-954A-85EC-ED595B98CDE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047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755425"/>
            <a:ext cx="3471863" cy="8664222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8A02-FAD0-3248-964E-5C2885A200A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6DCB-8AFD-954A-85EC-ED595B98CDE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38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812800"/>
            <a:ext cx="2211884" cy="28448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755425"/>
            <a:ext cx="3471863" cy="8664222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3657600"/>
            <a:ext cx="2211884" cy="677615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08A02-FAD0-3248-964E-5C2885A200A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36DCB-8AFD-954A-85EC-ED595B98CDE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649114"/>
            <a:ext cx="5915025" cy="2356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3245556"/>
            <a:ext cx="5915025" cy="7735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08A02-FAD0-3248-964E-5C2885A200AC}" type="datetimeFigureOut">
              <a:rPr lang="en-US" smtClean="0"/>
              <a:t>3/2/2020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11300181"/>
            <a:ext cx="2314575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11300181"/>
            <a:ext cx="1543050" cy="6491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236DCB-8AFD-954A-85EC-ED595B98CDEC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87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406F121-2180-304B-81C5-5C12436439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32259" r="75120" b="9899"/>
          <a:stretch/>
        </p:blipFill>
        <p:spPr>
          <a:xfrm>
            <a:off x="-1256" y="8102102"/>
            <a:ext cx="2822127" cy="4100660"/>
          </a:xfrm>
          <a:prstGeom prst="rect">
            <a:avLst/>
          </a:prstGeom>
        </p:spPr>
      </p:pic>
      <p:pic>
        <p:nvPicPr>
          <p:cNvPr id="51" name="Picture 5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8300C5C-69FE-4F4E-A476-3E9A442B53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l="73127" t="52934" b="9898"/>
          <a:stretch/>
        </p:blipFill>
        <p:spPr>
          <a:xfrm>
            <a:off x="2825372" y="8644135"/>
            <a:ext cx="4093281" cy="3538438"/>
          </a:xfrm>
          <a:prstGeom prst="rect">
            <a:avLst/>
          </a:prstGeom>
        </p:spPr>
      </p:pic>
      <p:pic>
        <p:nvPicPr>
          <p:cNvPr id="53" name="Picture 5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5D41A8A1-251D-3042-A492-B0F9094612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32260" r="75120" b="28226"/>
          <a:stretch/>
        </p:blipFill>
        <p:spPr>
          <a:xfrm>
            <a:off x="79" y="5302788"/>
            <a:ext cx="2822127" cy="2801326"/>
          </a:xfrm>
          <a:prstGeom prst="rect">
            <a:avLst/>
          </a:prstGeom>
        </p:spPr>
      </p:pic>
      <p:pic>
        <p:nvPicPr>
          <p:cNvPr id="58" name="Picture 5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877CC51-8C53-3B4A-B12E-A19F62D3BD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32259" r="75120" b="9899"/>
          <a:stretch/>
        </p:blipFill>
        <p:spPr>
          <a:xfrm rot="16200000">
            <a:off x="3466886" y="5183136"/>
            <a:ext cx="2822127" cy="4100660"/>
          </a:xfrm>
          <a:prstGeom prst="rect">
            <a:avLst/>
          </a:prstGeom>
        </p:spPr>
      </p:pic>
      <p:pic>
        <p:nvPicPr>
          <p:cNvPr id="54" name="Picture 5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25627EFA-89A9-D145-BD76-750C731E5F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32260" r="75120" b="28226"/>
          <a:stretch/>
        </p:blipFill>
        <p:spPr>
          <a:xfrm>
            <a:off x="79" y="2509711"/>
            <a:ext cx="2822127" cy="2801326"/>
          </a:xfrm>
          <a:prstGeom prst="rect">
            <a:avLst/>
          </a:prstGeom>
        </p:spPr>
      </p:pic>
      <p:pic>
        <p:nvPicPr>
          <p:cNvPr id="59" name="Picture 58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8390A794-7781-CB4C-A9FF-6C93887692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32259" r="75120" b="9899"/>
          <a:stretch/>
        </p:blipFill>
        <p:spPr>
          <a:xfrm rot="16200000">
            <a:off x="3460780" y="2367220"/>
            <a:ext cx="2822127" cy="4100660"/>
          </a:xfrm>
          <a:prstGeom prst="rect">
            <a:avLst/>
          </a:prstGeom>
        </p:spPr>
      </p:pic>
      <p:pic>
        <p:nvPicPr>
          <p:cNvPr id="60" name="Picture 59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C1B7DAE8-71D1-8740-9192-15869B0D69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32259" r="75120" b="9899"/>
          <a:stretch/>
        </p:blipFill>
        <p:spPr>
          <a:xfrm rot="16200000">
            <a:off x="3367633" y="-545507"/>
            <a:ext cx="3009649" cy="4100660"/>
          </a:xfrm>
          <a:prstGeom prst="rect">
            <a:avLst/>
          </a:prstGeom>
        </p:spPr>
      </p:pic>
      <p:pic>
        <p:nvPicPr>
          <p:cNvPr id="56" name="Picture 5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F81ECB96-8162-2A4C-8AC3-7D4AD0420A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</a:blip>
          <a:srcRect t="36580" r="75120" b="28225"/>
          <a:stretch/>
        </p:blipFill>
        <p:spPr>
          <a:xfrm>
            <a:off x="0" y="9427"/>
            <a:ext cx="2822127" cy="24951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A2799F-BCC1-264A-B0B5-9DC3EADA58C2}"/>
              </a:ext>
            </a:extLst>
          </p:cNvPr>
          <p:cNvSpPr/>
          <p:nvPr/>
        </p:nvSpPr>
        <p:spPr>
          <a:xfrm>
            <a:off x="171140" y="3158541"/>
            <a:ext cx="4789373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b="1" dirty="0"/>
              <a:t>Gli asciugamani ad aria calda  sono efficaci nell'uccidere il nuovo coronavirus?</a:t>
            </a:r>
          </a:p>
          <a:p>
            <a:pPr algn="just"/>
            <a:r>
              <a:rPr lang="it-IT" sz="900" b="1" dirty="0"/>
              <a:t>No. </a:t>
            </a:r>
            <a:r>
              <a:rPr lang="it-IT" sz="900" dirty="0"/>
              <a:t>Gli asciugamani non sono efficaci nell'uccidere il 2019-nCoV. </a:t>
            </a:r>
          </a:p>
          <a:p>
            <a:pPr algn="just"/>
            <a:r>
              <a:rPr lang="it-IT" sz="900" dirty="0"/>
              <a:t>Per proteggerti dal nuovo coronavirus, dovresti pulirti frequentemente le mani con una soluzione a base di alcool o lavarle con acqua e sapone. Dopo aver pulito le mani, asciugarle accuratamente utilizzando asciugamani di carta o un asciugamano ad aria calda.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113700D-8F90-534F-A07D-35ACD30D1192}"/>
              </a:ext>
            </a:extLst>
          </p:cNvPr>
          <p:cNvSpPr/>
          <p:nvPr/>
        </p:nvSpPr>
        <p:spPr>
          <a:xfrm>
            <a:off x="164891" y="2948108"/>
            <a:ext cx="6014234" cy="1261884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70CC99-854A-364B-965E-17341840FE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409" t="32284" r="17389" b="36415"/>
          <a:stretch/>
        </p:blipFill>
        <p:spPr>
          <a:xfrm>
            <a:off x="4909411" y="3035705"/>
            <a:ext cx="1161612" cy="1071797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0A135377-A2A4-424F-88F1-2CD1458B2A4C}"/>
              </a:ext>
            </a:extLst>
          </p:cNvPr>
          <p:cNvSpPr/>
          <p:nvPr/>
        </p:nvSpPr>
        <p:spPr>
          <a:xfrm>
            <a:off x="804847" y="4309194"/>
            <a:ext cx="5905749" cy="1135331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F9FFA8-D33D-B845-913D-FF587BE41E70}"/>
              </a:ext>
            </a:extLst>
          </p:cNvPr>
          <p:cNvSpPr/>
          <p:nvPr/>
        </p:nvSpPr>
        <p:spPr>
          <a:xfrm>
            <a:off x="2241656" y="4321141"/>
            <a:ext cx="4441376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b="1" dirty="0"/>
              <a:t>Spruzzare alcol o cloro su tutto il corpo può uccidere </a:t>
            </a:r>
          </a:p>
          <a:p>
            <a:pPr algn="ctr"/>
            <a:r>
              <a:rPr lang="it-IT" sz="1100" b="1" dirty="0"/>
              <a:t>il nuovo coronavirus?</a:t>
            </a:r>
          </a:p>
          <a:p>
            <a:pPr algn="just"/>
            <a:r>
              <a:rPr lang="it-IT" sz="900" b="1" dirty="0"/>
              <a:t>No.</a:t>
            </a:r>
            <a:r>
              <a:rPr lang="it-IT" sz="900" dirty="0"/>
              <a:t> Spruzzare alcol o cloro su tutto il corpo non ucciderà i virus che sono già entrati nel tuo corpo. Spruzzare tali sostanze può essere dannoso per i vestiti o le mucose (ad es. occhi, bocca). Essere consapevoli del fatto che sia l'alcool che il cloro possono essere utili per disinfettare le superfici, ma devono essere utilizzati secondo le raccomandazioni appropriate.</a:t>
            </a:r>
          </a:p>
        </p:txBody>
      </p:sp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CBB1FC-C500-1341-B51E-721E76C5D3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421" t="35967" r="15082" b="30983"/>
          <a:stretch/>
        </p:blipFill>
        <p:spPr>
          <a:xfrm>
            <a:off x="992788" y="4374689"/>
            <a:ext cx="1142505" cy="100434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D12C3C-E538-4046-B57F-59415281CA6D}"/>
              </a:ext>
            </a:extLst>
          </p:cNvPr>
          <p:cNvSpPr/>
          <p:nvPr/>
        </p:nvSpPr>
        <p:spPr>
          <a:xfrm>
            <a:off x="2997032" y="1621722"/>
            <a:ext cx="3642028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b="1" dirty="0"/>
              <a:t>Gli antibiotici sono efficaci nella prevenzione e nel trattamento del nuovo coronavirus?</a:t>
            </a:r>
          </a:p>
          <a:p>
            <a:pPr algn="just"/>
            <a:r>
              <a:rPr lang="it-IT" sz="900" b="1" dirty="0"/>
              <a:t>No.</a:t>
            </a:r>
            <a:r>
              <a:rPr lang="it-IT" sz="900" dirty="0"/>
              <a:t> Gli antibiotici non funzionano contro i virus, ma solo contro i batteri.</a:t>
            </a:r>
          </a:p>
          <a:p>
            <a:pPr algn="just"/>
            <a:r>
              <a:rPr lang="it-IT" sz="900" dirty="0"/>
              <a:t>Il nuovo coronavirus (2019-nCoV) è un virus e, pertanto, gli antibiotici non devono essere usati come mezzo di prevenzione o trattamento.</a:t>
            </a:r>
          </a:p>
          <a:p>
            <a:pPr algn="just"/>
            <a:r>
              <a:rPr lang="it-IT" sz="900" dirty="0"/>
              <a:t>Tuttavia, se sei ricoverato in ospedale per il 2019-nCoV, potresti ricevere antibiotici perché potrebbe essere possibile una co-infezione batterica.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BF69525-AD43-2A46-8A9D-53BDACB3AF8B}"/>
              </a:ext>
            </a:extLst>
          </p:cNvPr>
          <p:cNvSpPr/>
          <p:nvPr/>
        </p:nvSpPr>
        <p:spPr>
          <a:xfrm>
            <a:off x="804847" y="1626208"/>
            <a:ext cx="5873562" cy="1231904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A screenshot of a cell phone&#10;&#10;Description automatically generated">
            <a:extLst>
              <a:ext uri="{FF2B5EF4-FFF2-40B4-BE49-F238E27FC236}">
                <a16:creationId xmlns:a16="http://schemas.microsoft.com/office/drawing/2014/main" id="{A1EF03A0-21A7-364A-97E8-973E76B54D3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579" t="46095" r="11257" b="30218"/>
          <a:stretch/>
        </p:blipFill>
        <p:spPr>
          <a:xfrm>
            <a:off x="928389" y="1737324"/>
            <a:ext cx="2068643" cy="1015290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A3591AFF-DFB0-AB41-8341-ACEA494FAC4E}"/>
              </a:ext>
            </a:extLst>
          </p:cNvPr>
          <p:cNvSpPr/>
          <p:nvPr/>
        </p:nvSpPr>
        <p:spPr>
          <a:xfrm>
            <a:off x="164889" y="5545943"/>
            <a:ext cx="6014234" cy="1261884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97A6F530-1DF8-D440-8021-A4121FC3DE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61096" t="46239" r="12025" b="29522"/>
          <a:stretch/>
        </p:blipFill>
        <p:spPr>
          <a:xfrm>
            <a:off x="4289462" y="5687721"/>
            <a:ext cx="1737481" cy="979266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F49514C-2D4E-834E-9C27-476CD96158A1}"/>
              </a:ext>
            </a:extLst>
          </p:cNvPr>
          <p:cNvSpPr/>
          <p:nvPr/>
        </p:nvSpPr>
        <p:spPr>
          <a:xfrm>
            <a:off x="234801" y="5593558"/>
            <a:ext cx="390248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b="1" dirty="0"/>
              <a:t>Il nuovo coronavirus colpisce solo le persone anziane o anche i più giovani sono sensibili?</a:t>
            </a:r>
          </a:p>
          <a:p>
            <a:pPr algn="just"/>
            <a:r>
              <a:rPr lang="it-IT" sz="800" dirty="0"/>
              <a:t>Le persone di </a:t>
            </a:r>
            <a:r>
              <a:rPr lang="it-IT" sz="800" b="1" dirty="0"/>
              <a:t>tutte le età </a:t>
            </a:r>
            <a:r>
              <a:rPr lang="it-IT" sz="800" dirty="0"/>
              <a:t>possono essere infettate dal nuovo coronavirus (2019-nCoV). Le persone anziane e le persone con condizioni mediche preesistenti (come l'asma, il diabete, le malattie cardiache) sembrano essere più vulnerabili a diventare gravemente malate con il virus.</a:t>
            </a:r>
          </a:p>
          <a:p>
            <a:pPr algn="just"/>
            <a:r>
              <a:rPr lang="it-IT" sz="800" dirty="0"/>
              <a:t>L'OMS consiglia alle persone di tutte le età di prendere provvedimenti per proteggersi dal virus, ad esempio seguendo una buona igiene delle mani e una buona igiene respiratoria</a:t>
            </a:r>
            <a:r>
              <a:rPr lang="en-US" sz="800" dirty="0"/>
              <a:t>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BA1EEED7-F337-1246-A1DA-06C3653BB47B}"/>
              </a:ext>
            </a:extLst>
          </p:cNvPr>
          <p:cNvSpPr/>
          <p:nvPr/>
        </p:nvSpPr>
        <p:spPr>
          <a:xfrm>
            <a:off x="581085" y="6933549"/>
            <a:ext cx="6103494" cy="1261884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28CD35A-8E4C-384C-80DF-CDAC585EA428}"/>
              </a:ext>
            </a:extLst>
          </p:cNvPr>
          <p:cNvSpPr/>
          <p:nvPr/>
        </p:nvSpPr>
        <p:spPr>
          <a:xfrm>
            <a:off x="2259121" y="6937015"/>
            <a:ext cx="439711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b="1" dirty="0"/>
              <a:t>I vaccini contro la polmonite ti proteggono dal nuovo coronavirus?</a:t>
            </a:r>
          </a:p>
          <a:p>
            <a:pPr algn="just"/>
            <a:r>
              <a:rPr lang="it-IT" sz="900" b="1" dirty="0"/>
              <a:t>No</a:t>
            </a:r>
            <a:r>
              <a:rPr lang="it-IT" sz="900" dirty="0"/>
              <a:t>. I vaccini contro la polmonite, come il vaccino pneumococcico e il vaccino contro l’ </a:t>
            </a:r>
            <a:r>
              <a:rPr lang="it-IT" sz="900" dirty="0" err="1"/>
              <a:t>Haemophilus</a:t>
            </a:r>
            <a:r>
              <a:rPr lang="it-IT" sz="900" dirty="0"/>
              <a:t> </a:t>
            </a:r>
            <a:r>
              <a:rPr lang="it-IT" sz="900" dirty="0" err="1"/>
              <a:t>influenzae</a:t>
            </a:r>
            <a:r>
              <a:rPr lang="it-IT" sz="900" dirty="0"/>
              <a:t> di tipo B (</a:t>
            </a:r>
            <a:r>
              <a:rPr lang="it-IT" sz="900" dirty="0" err="1"/>
              <a:t>Hib</a:t>
            </a:r>
            <a:r>
              <a:rPr lang="it-IT" sz="900" dirty="0"/>
              <a:t>), non forniscono protezione contro il nuovo coronavirus.</a:t>
            </a:r>
          </a:p>
          <a:p>
            <a:pPr algn="just"/>
            <a:r>
              <a:rPr lang="it-IT" sz="900" dirty="0"/>
              <a:t>Il virus è così nuovo e diverso che ha bisogno del proprio vaccino. I ricercatori stanno cercando di sviluppare un vaccino contro 2019-nCoV e l'OMS sta supportando i loro sforzi.</a:t>
            </a:r>
          </a:p>
          <a:p>
            <a:pPr algn="just"/>
            <a:r>
              <a:rPr lang="it-IT" sz="900" dirty="0"/>
              <a:t>Sebbene questi vaccini non siano efficaci contro 2019-nCoV, la vaccinazione contro le malattie respiratorie è altamente raccomandata per proteggere la tua salute.</a:t>
            </a:r>
          </a:p>
        </p:txBody>
      </p:sp>
      <p:pic>
        <p:nvPicPr>
          <p:cNvPr id="25" name="Picture 2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A8DDB3C-F367-7642-86EC-9C2540F7EB7B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7542" t="37902" r="12294" b="33357"/>
          <a:stretch/>
        </p:blipFill>
        <p:spPr>
          <a:xfrm>
            <a:off x="677109" y="7096291"/>
            <a:ext cx="1541405" cy="917927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F1EA84A3-545C-5943-9339-9FC82365B97D}"/>
              </a:ext>
            </a:extLst>
          </p:cNvPr>
          <p:cNvSpPr/>
          <p:nvPr/>
        </p:nvSpPr>
        <p:spPr>
          <a:xfrm>
            <a:off x="234801" y="8381363"/>
            <a:ext cx="45116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b="1" dirty="0"/>
              <a:t>Esistono medicinali specifici per prevenire o curare il nuovo coronavirus?</a:t>
            </a:r>
          </a:p>
          <a:p>
            <a:pPr algn="just"/>
            <a:r>
              <a:rPr lang="it-IT" sz="900" dirty="0"/>
              <a:t>Ad oggi</a:t>
            </a:r>
            <a:r>
              <a:rPr lang="it-IT" sz="900" b="1" dirty="0"/>
              <a:t>, non esiste un medicinale specifico raccomandato </a:t>
            </a:r>
            <a:r>
              <a:rPr lang="it-IT" sz="900" dirty="0"/>
              <a:t>per prevenire o curare il nuovo coronavirus (2019-nCoV).</a:t>
            </a:r>
          </a:p>
          <a:p>
            <a:pPr algn="just"/>
            <a:r>
              <a:rPr lang="it-IT" sz="900" dirty="0"/>
              <a:t>Tuttavia, quelli infetti dal virus dovrebbero ricevere cure adeguate per alleviare e trattare i sintomi e quelli con malattie gravi dovrebbero ricevere cure di supporto. Alcuni trattamenti specifici sono in fase di studio e saranno testati attraverso studi clinici.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3339AF37-DBA6-0242-B8F8-A2FABC434B88}"/>
              </a:ext>
            </a:extLst>
          </p:cNvPr>
          <p:cNvSpPr/>
          <p:nvPr/>
        </p:nvSpPr>
        <p:spPr>
          <a:xfrm>
            <a:off x="161930" y="8295398"/>
            <a:ext cx="6014235" cy="1095640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9C5939C-1140-CC44-873C-993C6F0FF04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5307" t="44169" r="10370" b="28193"/>
          <a:stretch/>
        </p:blipFill>
        <p:spPr>
          <a:xfrm>
            <a:off x="4763383" y="8392922"/>
            <a:ext cx="1255218" cy="891464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C4EFE924-3972-9F49-98E5-B5AE255CCE1F}"/>
              </a:ext>
            </a:extLst>
          </p:cNvPr>
          <p:cNvSpPr/>
          <p:nvPr/>
        </p:nvSpPr>
        <p:spPr>
          <a:xfrm>
            <a:off x="665059" y="9478737"/>
            <a:ext cx="6017195" cy="972768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7EA0269-2674-F94D-8C2F-B644242C5D8A}"/>
              </a:ext>
            </a:extLst>
          </p:cNvPr>
          <p:cNvSpPr/>
          <p:nvPr/>
        </p:nvSpPr>
        <p:spPr>
          <a:xfrm>
            <a:off x="2362408" y="9472657"/>
            <a:ext cx="41989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b="1" dirty="0"/>
              <a:t>Gli animali domestici possono diffondere il nuovo coronavirus?</a:t>
            </a:r>
          </a:p>
          <a:p>
            <a:pPr algn="just"/>
            <a:r>
              <a:rPr lang="it-IT" sz="900" dirty="0"/>
              <a:t>Allo stato attuale, </a:t>
            </a:r>
            <a:r>
              <a:rPr lang="it-IT" sz="900" b="1" dirty="0"/>
              <a:t>non ci sono prove che animali da compagnia / animali domestici come cani o gatti possano essere infettati dal nuovo coronavirus. </a:t>
            </a:r>
          </a:p>
          <a:p>
            <a:pPr algn="just"/>
            <a:r>
              <a:rPr lang="it-IT" sz="900" dirty="0"/>
              <a:t>Tuttavia, è sempre una buona idea lavarsi le mani con acqua e sapone dopo il contatto con gli animali domestici. Questo ti protegge da vari batteri comuni come E. coli e Salmonella che possono passare tra animali domestici e umani.</a:t>
            </a:r>
          </a:p>
        </p:txBody>
      </p:sp>
      <p:pic>
        <p:nvPicPr>
          <p:cNvPr id="31" name="Picture 30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E5F2157-8A36-E646-A00A-5F1F171D50F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6612" t="38305" r="10667" b="28666"/>
          <a:stretch/>
        </p:blipFill>
        <p:spPr>
          <a:xfrm>
            <a:off x="886428" y="9545834"/>
            <a:ext cx="1355227" cy="854988"/>
          </a:xfrm>
          <a:prstGeom prst="rect">
            <a:avLst/>
          </a:prstGeom>
        </p:spPr>
      </p:pic>
      <p:sp>
        <p:nvSpPr>
          <p:cNvPr id="32" name="Rounded Rectangle 31">
            <a:extLst>
              <a:ext uri="{FF2B5EF4-FFF2-40B4-BE49-F238E27FC236}">
                <a16:creationId xmlns:a16="http://schemas.microsoft.com/office/drawing/2014/main" id="{C443226D-227D-4C4F-B3E6-217A4E7BD4AE}"/>
              </a:ext>
            </a:extLst>
          </p:cNvPr>
          <p:cNvSpPr/>
          <p:nvPr/>
        </p:nvSpPr>
        <p:spPr>
          <a:xfrm>
            <a:off x="161930" y="10550490"/>
            <a:ext cx="6014235" cy="972768"/>
          </a:xfrm>
          <a:prstGeom prst="round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E18ABD43-8BFF-A041-811A-9ED2A577380D}"/>
              </a:ext>
            </a:extLst>
          </p:cNvPr>
          <p:cNvSpPr/>
          <p:nvPr/>
        </p:nvSpPr>
        <p:spPr>
          <a:xfrm>
            <a:off x="328319" y="10679816"/>
            <a:ext cx="361394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100" b="1" dirty="0"/>
              <a:t>È sicuro ricevere una lettera o un pacco dalla Cina?</a:t>
            </a:r>
          </a:p>
          <a:p>
            <a:pPr algn="just"/>
            <a:r>
              <a:rPr lang="it-IT" sz="900" b="1" dirty="0"/>
              <a:t>Sì, è sicuro</a:t>
            </a:r>
            <a:r>
              <a:rPr lang="it-IT" sz="900" dirty="0"/>
              <a:t>. Le persone che ricevono pacchi dalla Cina non sono a rischio di contrarre il nuovo coronavirus. Da precedenti analisi, sappiamo che i coronavirus non sopravvivono a lungo su oggetti, come lettere o pacchi.</a:t>
            </a:r>
          </a:p>
        </p:txBody>
      </p:sp>
      <p:pic>
        <p:nvPicPr>
          <p:cNvPr id="38" name="Picture 37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3A6D8E-7343-AC42-8121-99CA76A9512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57852" t="28587" r="12485" b="38095"/>
          <a:stretch/>
        </p:blipFill>
        <p:spPr>
          <a:xfrm>
            <a:off x="4377304" y="10613265"/>
            <a:ext cx="1248710" cy="87662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700E559-B6AF-CA44-B4F1-86E41DDF730F}"/>
              </a:ext>
            </a:extLst>
          </p:cNvPr>
          <p:cNvSpPr txBox="1"/>
          <p:nvPr/>
        </p:nvSpPr>
        <p:spPr>
          <a:xfrm>
            <a:off x="234801" y="179714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E32DF88-2EF2-144C-BC00-36C4BC18C6B1}"/>
              </a:ext>
            </a:extLst>
          </p:cNvPr>
          <p:cNvSpPr txBox="1"/>
          <p:nvPr/>
        </p:nvSpPr>
        <p:spPr>
          <a:xfrm>
            <a:off x="6231492" y="3207765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B0A7D17-383A-6D40-8770-29C707F50B06}"/>
              </a:ext>
            </a:extLst>
          </p:cNvPr>
          <p:cNvSpPr txBox="1"/>
          <p:nvPr/>
        </p:nvSpPr>
        <p:spPr>
          <a:xfrm>
            <a:off x="234801" y="447228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14867FB-4E29-8445-B50B-C10BC6A235FA}"/>
              </a:ext>
            </a:extLst>
          </p:cNvPr>
          <p:cNvSpPr txBox="1"/>
          <p:nvPr/>
        </p:nvSpPr>
        <p:spPr>
          <a:xfrm>
            <a:off x="6234055" y="574324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965379D-F69A-D348-86FD-5B6F22AF0F41}"/>
              </a:ext>
            </a:extLst>
          </p:cNvPr>
          <p:cNvSpPr txBox="1"/>
          <p:nvPr/>
        </p:nvSpPr>
        <p:spPr>
          <a:xfrm>
            <a:off x="79237" y="715626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5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64F2F57-3C8C-E247-8C9F-6663858E9F96}"/>
              </a:ext>
            </a:extLst>
          </p:cNvPr>
          <p:cNvSpPr txBox="1"/>
          <p:nvPr/>
        </p:nvSpPr>
        <p:spPr>
          <a:xfrm>
            <a:off x="6248513" y="8426642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634A8F-16C8-4D44-A51D-85FFCDB42333}"/>
              </a:ext>
            </a:extLst>
          </p:cNvPr>
          <p:cNvSpPr txBox="1"/>
          <p:nvPr/>
        </p:nvSpPr>
        <p:spPr>
          <a:xfrm>
            <a:off x="159524" y="9545834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132B5C1-AE0F-134E-9A1F-A67AB3E8113C}"/>
              </a:ext>
            </a:extLst>
          </p:cNvPr>
          <p:cNvSpPr txBox="1"/>
          <p:nvPr/>
        </p:nvSpPr>
        <p:spPr>
          <a:xfrm>
            <a:off x="6237902" y="10659428"/>
            <a:ext cx="4443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accent5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C3954837-5F25-EC41-B8D5-AB9A2BAA6BDD}"/>
              </a:ext>
            </a:extLst>
          </p:cNvPr>
          <p:cNvSpPr/>
          <p:nvPr/>
        </p:nvSpPr>
        <p:spPr>
          <a:xfrm>
            <a:off x="9426" y="772999"/>
            <a:ext cx="6858001" cy="660135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400" i="1" dirty="0"/>
              <a:t>Come affrontare….. L’ </a:t>
            </a:r>
            <a:r>
              <a:rPr lang="it-IT" sz="2400" b="1" dirty="0"/>
              <a:t>INFODEMIA</a:t>
            </a:r>
            <a:r>
              <a:rPr lang="it-IT" sz="2400" i="1" dirty="0"/>
              <a:t> da Coronavirus</a:t>
            </a:r>
          </a:p>
        </p:txBody>
      </p:sp>
      <p:pic>
        <p:nvPicPr>
          <p:cNvPr id="64" name="Picture 63" descr="A screenshot of a cell phone&#10;&#10;Description automatically generated">
            <a:extLst>
              <a:ext uri="{FF2B5EF4-FFF2-40B4-BE49-F238E27FC236}">
                <a16:creationId xmlns:a16="http://schemas.microsoft.com/office/drawing/2014/main" id="{E64B62FB-AE26-354C-A2B1-C4813F6D18F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88994" r="30543"/>
          <a:stretch/>
        </p:blipFill>
        <p:spPr>
          <a:xfrm>
            <a:off x="3429000" y="11684337"/>
            <a:ext cx="3456838" cy="547728"/>
          </a:xfrm>
          <a:prstGeom prst="rect">
            <a:avLst/>
          </a:prstGeom>
        </p:spPr>
      </p:pic>
      <p:pic>
        <p:nvPicPr>
          <p:cNvPr id="65" name="Picture 6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1021C60-C6E9-E244-9817-769923066C0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88994" r="30543"/>
          <a:stretch/>
        </p:blipFill>
        <p:spPr>
          <a:xfrm>
            <a:off x="3429443" y="11665112"/>
            <a:ext cx="3456838" cy="54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111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</TotalTime>
  <Words>642</Words>
  <Application>Microsoft Office PowerPoint</Application>
  <PresentationFormat>Widescreen</PresentationFormat>
  <Paragraphs>34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Daniele Donà</dc:creator>
  <cp:lastModifiedBy>Sara Pozzato</cp:lastModifiedBy>
  <cp:revision>14</cp:revision>
  <dcterms:created xsi:type="dcterms:W3CDTF">2020-02-29T18:14:22Z</dcterms:created>
  <dcterms:modified xsi:type="dcterms:W3CDTF">2020-03-02T15:22:03Z</dcterms:modified>
</cp:coreProperties>
</file>